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78" r:id="rId3"/>
    <p:sldId id="271" r:id="rId4"/>
    <p:sldId id="259" r:id="rId5"/>
    <p:sldId id="262" r:id="rId6"/>
    <p:sldId id="260" r:id="rId7"/>
    <p:sldId id="264" r:id="rId8"/>
    <p:sldId id="269" r:id="rId9"/>
    <p:sldId id="272" r:id="rId10"/>
    <p:sldId id="266" r:id="rId11"/>
    <p:sldId id="267" r:id="rId12"/>
    <p:sldId id="268" r:id="rId13"/>
    <p:sldId id="265" r:id="rId14"/>
    <p:sldId id="273" r:id="rId15"/>
    <p:sldId id="276" r:id="rId16"/>
    <p:sldId id="277" r:id="rId17"/>
    <p:sldId id="280" r:id="rId18"/>
    <p:sldId id="257" r:id="rId19"/>
    <p:sldId id="279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9022" autoAdjust="0"/>
  </p:normalViewPr>
  <p:slideViewPr>
    <p:cSldViewPr snapToGrid="0" snapToObjects="1">
      <p:cViewPr varScale="1">
        <p:scale>
          <a:sx n="74" d="100"/>
          <a:sy n="74" d="100"/>
        </p:scale>
        <p:origin x="-199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Seconds</c:v>
                </c:pt>
              </c:strCache>
            </c:strRef>
          </c:tx>
          <c:spPr>
            <a:solidFill>
              <a:srgbClr val="800000"/>
            </a:solidFill>
          </c:spPr>
          <c:invertIfNegative val="0"/>
          <c:errBars>
            <c:errBarType val="both"/>
            <c:errValType val="percentage"/>
            <c:noEndCap val="0"/>
            <c:val val="5.0"/>
          </c:errBars>
          <c:cat>
            <c:numRef>
              <c:f>Sheet1!$A$2:$A$4</c:f>
              <c:numCache>
                <c:formatCode>General</c:formatCode>
                <c:ptCount val="3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173.0</c:v>
                </c:pt>
                <c:pt idx="1">
                  <c:v>111.0</c:v>
                </c:pt>
                <c:pt idx="2">
                  <c:v>109.0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30156760"/>
        <c:axId val="-2035055800"/>
      </c:barChart>
      <c:catAx>
        <c:axId val="-20301567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200" dirty="0" smtClean="0">
                    <a:latin typeface="Times New Roman"/>
                    <a:cs typeface="Times New Roman"/>
                  </a:rPr>
                  <a:t>Staff at Checkout</a:t>
                </a:r>
                <a:endParaRPr lang="en-US" sz="2200" dirty="0">
                  <a:latin typeface="Times New Roman"/>
                  <a:cs typeface="Times New Roman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35055800"/>
        <c:crosses val="autoZero"/>
        <c:auto val="1"/>
        <c:lblAlgn val="ctr"/>
        <c:lblOffset val="100"/>
        <c:noMultiLvlLbl val="0"/>
      </c:catAx>
      <c:valAx>
        <c:axId val="-20350558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200" dirty="0" smtClean="0">
                    <a:latin typeface="Times New Roman"/>
                    <a:cs typeface="Times New Roman"/>
                  </a:rPr>
                  <a:t>Checkout</a:t>
                </a:r>
                <a:r>
                  <a:rPr lang="en-US" sz="2200" baseline="0" dirty="0" smtClean="0">
                    <a:latin typeface="Times New Roman"/>
                    <a:cs typeface="Times New Roman"/>
                  </a:rPr>
                  <a:t> - Seconds</a:t>
                </a:r>
                <a:endParaRPr lang="en-US" sz="2200" dirty="0">
                  <a:latin typeface="Times New Roman"/>
                  <a:cs typeface="Times New Roman"/>
                </a:endParaRPr>
              </a:p>
            </c:rich>
          </c:tx>
          <c:layout>
            <c:manualLayout>
              <c:xMode val="edge"/>
              <c:yMode val="edge"/>
              <c:x val="0.0108459618434426"/>
              <c:y val="0.17850436319452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30156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Pt>
            <c:idx val="1"/>
            <c:bubble3D val="0"/>
            <c:spPr>
              <a:solidFill>
                <a:srgbClr val="800000"/>
              </a:solidFill>
            </c:spPr>
          </c:dPt>
          <c:dPt>
            <c:idx val="2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</c:spPr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</c:dPt>
          <c:dPt>
            <c:idx val="4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</c:spPr>
          </c:dPt>
          <c:dLbls>
            <c:dLbl>
              <c:idx val="0"/>
              <c:layout>
                <c:manualLayout>
                  <c:x val="0.0660501208196795"/>
                  <c:y val="0.239932330113427"/>
                </c:manualLayout>
              </c:layout>
              <c:tx>
                <c:rich>
                  <a:bodyPr/>
                  <a:lstStyle/>
                  <a:p>
                    <a:r>
                      <a:rPr lang="en-US" sz="2400" b="1" dirty="0">
                        <a:latin typeface="Times New Roman"/>
                        <a:cs typeface="Times New Roman"/>
                      </a:rPr>
                      <a:t>Tours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8989905605411"/>
                  <c:y val="0.0206107470035842"/>
                </c:manualLayout>
              </c:layout>
              <c:tx>
                <c:rich>
                  <a:bodyPr/>
                  <a:lstStyle/>
                  <a:p>
                    <a:r>
                      <a:rPr lang="en-US" sz="2400" b="1" dirty="0">
                        <a:latin typeface="Times New Roman"/>
                        <a:cs typeface="Times New Roman"/>
                      </a:rPr>
                      <a:t>Checkout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0.0708971281863244"/>
                  <c:y val="-0.088927583008793"/>
                </c:manualLayout>
              </c:layout>
              <c:spPr/>
              <c:txPr>
                <a:bodyPr/>
                <a:lstStyle/>
                <a:p>
                  <a:pPr>
                    <a:defRPr sz="2400" b="1">
                      <a:latin typeface="Times New Roman"/>
                      <a:cs typeface="Times New Roman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05114350479046"/>
                  <c:y val="0.0817356247570083"/>
                </c:manualLayout>
              </c:layout>
              <c:spPr/>
              <c:txPr>
                <a:bodyPr/>
                <a:lstStyle/>
                <a:p>
                  <a:pPr>
                    <a:defRPr sz="2400" b="1">
                      <a:latin typeface="Times New Roman"/>
                      <a:cs typeface="Times New Roman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19494251479381"/>
                  <c:y val="-0.0101842455808467"/>
                </c:manualLayout>
              </c:layout>
              <c:spPr/>
              <c:txPr>
                <a:bodyPr/>
                <a:lstStyle/>
                <a:p>
                  <a:pPr>
                    <a:defRPr sz="2400" b="1">
                      <a:latin typeface="Times New Roman"/>
                      <a:cs typeface="Times New Roman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Guiding Tours</c:v>
                </c:pt>
                <c:pt idx="1">
                  <c:v>Checkout (4%)</c:v>
                </c:pt>
                <c:pt idx="2">
                  <c:v>Preparing for Tours</c:v>
                </c:pt>
                <c:pt idx="3">
                  <c:v>Talking to Guests</c:v>
                </c:pt>
                <c:pt idx="4">
                  <c:v>Idle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184.0</c:v>
                </c:pt>
                <c:pt idx="1">
                  <c:v>14.0</c:v>
                </c:pt>
                <c:pt idx="2">
                  <c:v>111.0</c:v>
                </c:pt>
                <c:pt idx="3">
                  <c:v>51.0</c:v>
                </c:pt>
                <c:pt idx="4">
                  <c:v>20.0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Break </a:t>
            </a:r>
            <a:r>
              <a:rPr lang="en-US" dirty="0" smtClean="0"/>
              <a:t>Even Time in Months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Break Even</c:v>
                </c:pt>
              </c:strCache>
            </c:strRef>
          </c:tx>
          <c:spPr>
            <a:solidFill>
              <a:srgbClr val="800000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Tour Speech</c:v>
                </c:pt>
                <c:pt idx="1">
                  <c:v>Tasting Sheets</c:v>
                </c:pt>
                <c:pt idx="2">
                  <c:v>Chalkboard</c:v>
                </c:pt>
                <c:pt idx="3">
                  <c:v>Wine Catalog</c:v>
                </c:pt>
                <c:pt idx="4">
                  <c:v>Brand Logo</c:v>
                </c:pt>
                <c:pt idx="5">
                  <c:v>Two Staff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0.0</c:v>
                </c:pt>
                <c:pt idx="1">
                  <c:v>4.5</c:v>
                </c:pt>
                <c:pt idx="2">
                  <c:v>0.21</c:v>
                </c:pt>
                <c:pt idx="3">
                  <c:v>2.04</c:v>
                </c:pt>
                <c:pt idx="4">
                  <c:v>7.2</c:v>
                </c:pt>
                <c:pt idx="5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9939704"/>
        <c:axId val="-2140337976"/>
      </c:barChart>
      <c:catAx>
        <c:axId val="-212993970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0337976"/>
        <c:crosses val="autoZero"/>
        <c:auto val="1"/>
        <c:lblAlgn val="ctr"/>
        <c:lblOffset val="100"/>
        <c:noMultiLvlLbl val="0"/>
      </c:catAx>
      <c:valAx>
        <c:axId val="-214033797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29939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46793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18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49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2849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</a:t>
            </a:r>
            <a:r>
              <a:rPr lang="en-US" baseline="0" dirty="0" smtClean="0"/>
              <a:t> revenue increase as % versus payoff time in months; payoff time overall is low, and ultimately will increase annual revenue by $140,000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2849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10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49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52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Based</a:t>
            </a:r>
            <a:r>
              <a:rPr lang="en-US" baseline="0" dirty="0" smtClean="0"/>
              <a:t> on the problem statement we received, our first check was looking into the checkout process to examine backlogging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worked with the staff to compile a process flow, that we used to simulate the checkout process after 100 “example tours”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These simulations allowed us to estimate the impact of various levels of staff at checkout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realized: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(1) With two staff, checkout was 36% than with one staff member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(2) Additional staff after 2 did not change anything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(3) Checkout did not seem to be a significant time constraint (i.e., 2-3 minutes)</a:t>
            </a:r>
          </a:p>
        </p:txBody>
      </p:sp>
    </p:spTree>
    <p:extLst>
      <p:ext uri="{BB962C8B-B14F-4D97-AF65-F5344CB8AC3E}">
        <p14:creationId xmlns:p14="http://schemas.microsoft.com/office/powerpoint/2010/main" val="1252704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To reinforce our suspicion</a:t>
            </a:r>
            <a:r>
              <a:rPr lang="en-US" baseline="0" dirty="0" smtClean="0"/>
              <a:t> about a lack of a constraint in the checkout process, we tracked the utilization of tour guides over the course of a day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Only 4% of a tour guide’s time was spent on checkout, demonstrating low resource utilization in that area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With these two findings, we advise </a:t>
            </a:r>
            <a:r>
              <a:rPr lang="en-US" u="none" baseline="0" dirty="0" smtClean="0"/>
              <a:t>that the checkout process remains as is: one person in general, and two people after a tour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49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Two key elements – focus</a:t>
            </a:r>
            <a:r>
              <a:rPr lang="en-US" baseline="0" dirty="0" smtClean="0"/>
              <a:t> on brand </a:t>
            </a:r>
            <a:r>
              <a:rPr lang="en-US" baseline="0" dirty="0" err="1" smtClean="0"/>
              <a:t>Korhonen</a:t>
            </a:r>
            <a:r>
              <a:rPr lang="en-US" baseline="0" dirty="0" smtClean="0"/>
              <a:t>, et al. demonstrated customers are more inclined to make purchases with brand info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Flexible schedule – save 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4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Something to do while they wait – WE HAVE NOTICED LONG WAIT TIMES</a:t>
            </a:r>
          </a:p>
          <a:p>
            <a:r>
              <a:rPr lang="en-US" dirty="0" smtClean="0"/>
              <a:t>Only taste four,</a:t>
            </a:r>
            <a:r>
              <a:rPr lang="en-US" baseline="0" dirty="0" smtClean="0"/>
              <a:t> this lets them read about more – reduce uncertainty, increase purchases at checkout</a:t>
            </a:r>
          </a:p>
          <a:p>
            <a:r>
              <a:rPr lang="en-US" baseline="0" dirty="0" smtClean="0"/>
              <a:t>Reduces the number of questions they have to ask the guides</a:t>
            </a:r>
          </a:p>
        </p:txBody>
      </p:sp>
    </p:spTree>
    <p:extLst>
      <p:ext uri="{BB962C8B-B14F-4D97-AF65-F5344CB8AC3E}">
        <p14:creationId xmlns:p14="http://schemas.microsoft.com/office/powerpoint/2010/main" val="202284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49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3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10" y="992767"/>
            <a:ext cx="8520599" cy="2736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2" y="3778833"/>
            <a:ext cx="8520599" cy="1056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2" y="1474833"/>
            <a:ext cx="8520599" cy="2618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2" y="4202967"/>
            <a:ext cx="8520599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2" y="2867801"/>
            <a:ext cx="8520599" cy="1122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2" y="593367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2" y="1536634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2" y="593367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2" y="1536634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2" y="1536634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2" y="593367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2" y="740801"/>
            <a:ext cx="2807999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2" y="1852801"/>
            <a:ext cx="2807999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1"/>
            <a:ext cx="6367800" cy="5454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2" y="1644233"/>
            <a:ext cx="4045199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2" y="3737434"/>
            <a:ext cx="4045199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4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2" y="593367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2" y="1536634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6.wdp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7.wdp"/><Relationship Id="rId5" Type="http://schemas.openxmlformats.org/officeDocument/2006/relationships/image" Target="../media/image14.png"/><Relationship Id="rId6" Type="http://schemas.openxmlformats.org/officeDocument/2006/relationships/image" Target="../media/image15.jpg"/><Relationship Id="rId7" Type="http://schemas.openxmlformats.org/officeDocument/2006/relationships/image" Target="../media/image16.jpeg"/><Relationship Id="rId8" Type="http://schemas.microsoft.com/office/2007/relationships/hdphoto" Target="../media/hdphoto8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10.wdp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2.wdp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3.wdp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l="18804"/>
          <a:stretch/>
        </p:blipFill>
        <p:spPr>
          <a:xfrm flipH="1">
            <a:off x="3142651" y="1"/>
            <a:ext cx="6001348" cy="499664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/>
          <p:nvPr/>
        </p:nvSpPr>
        <p:spPr>
          <a:xfrm>
            <a:off x="-80800" y="0"/>
            <a:ext cx="3473099" cy="68580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/>
          <p:nvPr/>
        </p:nvSpPr>
        <p:spPr>
          <a:xfrm>
            <a:off x="0" y="781477"/>
            <a:ext cx="3502367" cy="577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b="1" dirty="0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Bodega </a:t>
            </a:r>
            <a:r>
              <a:rPr lang="en-US" sz="3200" b="1" dirty="0" err="1" smtClean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Vistalba</a:t>
            </a:r>
            <a:endParaRPr lang="en" sz="3200" b="1" dirty="0">
              <a:ln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sz="3000" b="1" dirty="0" smtClean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sz="30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-US" sz="2400" i="1" dirty="0" smtClean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1" i="1" dirty="0" smtClean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</a:rPr>
              <a:t>Recommendations </a:t>
            </a:r>
            <a:r>
              <a:rPr lang="en" sz="2400" b="1" i="1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</a:rPr>
              <a:t>for Visitor </a:t>
            </a:r>
            <a:r>
              <a:rPr lang="en" sz="2400" b="1" i="1" dirty="0" smtClean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</a:rPr>
              <a:t>Experience</a:t>
            </a:r>
            <a:endParaRPr sz="1200" b="1" i="1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20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cs typeface="Times New Roman"/>
              </a:rPr>
              <a:t>Tess Kamauff,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cs typeface="Times New Roman"/>
              </a:rPr>
              <a:t>Eric MacBlane,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cs typeface="Times New Roman"/>
              </a:rPr>
              <a:t>Morgan Sasser,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cs typeface="Times New Roman"/>
              </a:rPr>
              <a:t>Emmett Saulnier,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cs typeface="Times New Roman"/>
              </a:rPr>
              <a:t>Bill Su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3000" b="1" dirty="0">
              <a:solidFill>
                <a:srgbClr val="FFFFFF"/>
              </a:solidFill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320" y="5187551"/>
            <a:ext cx="1369875" cy="136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425" y="5185287"/>
            <a:ext cx="1369874" cy="13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-835451" y="4478694"/>
            <a:ext cx="8605135" cy="1403770"/>
          </a:xfrm>
          <a:prstGeom prst="parallelogram">
            <a:avLst>
              <a:gd name="adj" fmla="val 52377"/>
            </a:avLst>
          </a:prstGeom>
          <a:solidFill>
            <a:schemeClr val="bg1">
              <a:alpha val="90000"/>
            </a:schemeClr>
          </a:solidFill>
          <a:ln w="762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6490" y="4882939"/>
            <a:ext cx="7351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Increase Visitor Knowledge</a:t>
            </a:r>
          </a:p>
        </p:txBody>
      </p:sp>
    </p:spTree>
    <p:extLst>
      <p:ext uri="{BB962C8B-B14F-4D97-AF65-F5344CB8AC3E}">
        <p14:creationId xmlns:p14="http://schemas.microsoft.com/office/powerpoint/2010/main" val="199758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frapes.jpg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833"/>
            <a:ext cx="9144000" cy="6340010"/>
          </a:xfrm>
          <a:prstGeom prst="rect">
            <a:avLst/>
          </a:prstGeom>
        </p:spPr>
      </p:pic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3755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2600" b="1" dirty="0" smtClean="0">
                <a:solidFill>
                  <a:schemeClr val="bg1"/>
                </a:solidFill>
              </a:rPr>
              <a:t>Wine catalogs will increase exposure to full product line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43200" y="1447405"/>
            <a:ext cx="6276357" cy="13434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443200" y="1447405"/>
            <a:ext cx="1276216" cy="13434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92515" y="1447405"/>
            <a:ext cx="962999" cy="1343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443200" y="3278726"/>
            <a:ext cx="6276357" cy="13434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443200" y="3278726"/>
            <a:ext cx="1276216" cy="13434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892515" y="3278726"/>
            <a:ext cx="962999" cy="1343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443200" y="5061090"/>
            <a:ext cx="6276357" cy="13434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443200" y="5061090"/>
            <a:ext cx="1276216" cy="13434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92515" y="5061090"/>
            <a:ext cx="962999" cy="13434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6"/>
          <p:cNvSpPr>
            <a:spLocks noEditPoints="1"/>
          </p:cNvSpPr>
          <p:nvPr/>
        </p:nvSpPr>
        <p:spPr bwMode="auto">
          <a:xfrm>
            <a:off x="1652300" y="3668080"/>
            <a:ext cx="1016989" cy="592058"/>
          </a:xfrm>
          <a:custGeom>
            <a:avLst/>
            <a:gdLst>
              <a:gd name="T0" fmla="*/ 455 w 484"/>
              <a:gd name="T1" fmla="*/ 37 h 282"/>
              <a:gd name="T2" fmla="*/ 448 w 484"/>
              <a:gd name="T3" fmla="*/ 17 h 282"/>
              <a:gd name="T4" fmla="*/ 427 w 484"/>
              <a:gd name="T5" fmla="*/ 7 h 282"/>
              <a:gd name="T6" fmla="*/ 408 w 484"/>
              <a:gd name="T7" fmla="*/ 0 h 282"/>
              <a:gd name="T8" fmla="*/ 77 w 484"/>
              <a:gd name="T9" fmla="*/ 0 h 282"/>
              <a:gd name="T10" fmla="*/ 57 w 484"/>
              <a:gd name="T11" fmla="*/ 7 h 282"/>
              <a:gd name="T12" fmla="*/ 36 w 484"/>
              <a:gd name="T13" fmla="*/ 17 h 282"/>
              <a:gd name="T14" fmla="*/ 29 w 484"/>
              <a:gd name="T15" fmla="*/ 37 h 282"/>
              <a:gd name="T16" fmla="*/ 0 w 484"/>
              <a:gd name="T17" fmla="*/ 45 h 282"/>
              <a:gd name="T18" fmla="*/ 9 w 484"/>
              <a:gd name="T19" fmla="*/ 264 h 282"/>
              <a:gd name="T20" fmla="*/ 242 w 484"/>
              <a:gd name="T21" fmla="*/ 282 h 282"/>
              <a:gd name="T22" fmla="*/ 476 w 484"/>
              <a:gd name="T23" fmla="*/ 264 h 282"/>
              <a:gd name="T24" fmla="*/ 484 w 484"/>
              <a:gd name="T25" fmla="*/ 45 h 282"/>
              <a:gd name="T26" fmla="*/ 17 w 484"/>
              <a:gd name="T27" fmla="*/ 250 h 282"/>
              <a:gd name="T28" fmla="*/ 29 w 484"/>
              <a:gd name="T29" fmla="*/ 51 h 282"/>
              <a:gd name="T30" fmla="*/ 37 w 484"/>
              <a:gd name="T31" fmla="*/ 243 h 282"/>
              <a:gd name="T32" fmla="*/ 195 w 484"/>
              <a:gd name="T33" fmla="*/ 255 h 282"/>
              <a:gd name="T34" fmla="*/ 45 w 484"/>
              <a:gd name="T35" fmla="*/ 230 h 282"/>
              <a:gd name="T36" fmla="*/ 57 w 484"/>
              <a:gd name="T37" fmla="*/ 30 h 282"/>
              <a:gd name="T38" fmla="*/ 65 w 484"/>
              <a:gd name="T39" fmla="*/ 220 h 282"/>
              <a:gd name="T40" fmla="*/ 45 w 484"/>
              <a:gd name="T41" fmla="*/ 230 h 282"/>
              <a:gd name="T42" fmla="*/ 73 w 484"/>
              <a:gd name="T43" fmla="*/ 207 h 282"/>
              <a:gd name="T44" fmla="*/ 77 w 484"/>
              <a:gd name="T45" fmla="*/ 13 h 282"/>
              <a:gd name="T46" fmla="*/ 234 w 484"/>
              <a:gd name="T47" fmla="*/ 100 h 282"/>
              <a:gd name="T48" fmla="*/ 250 w 484"/>
              <a:gd name="T49" fmla="*/ 100 h 282"/>
              <a:gd name="T50" fmla="*/ 408 w 484"/>
              <a:gd name="T51" fmla="*/ 13 h 282"/>
              <a:gd name="T52" fmla="*/ 411 w 484"/>
              <a:gd name="T53" fmla="*/ 207 h 282"/>
              <a:gd name="T54" fmla="*/ 250 w 484"/>
              <a:gd name="T55" fmla="*/ 100 h 282"/>
              <a:gd name="T56" fmla="*/ 419 w 484"/>
              <a:gd name="T57" fmla="*/ 220 h 282"/>
              <a:gd name="T58" fmla="*/ 427 w 484"/>
              <a:gd name="T59" fmla="*/ 30 h 282"/>
              <a:gd name="T60" fmla="*/ 439 w 484"/>
              <a:gd name="T61" fmla="*/ 230 h 282"/>
              <a:gd name="T62" fmla="*/ 467 w 484"/>
              <a:gd name="T63" fmla="*/ 250 h 282"/>
              <a:gd name="T64" fmla="*/ 443 w 484"/>
              <a:gd name="T65" fmla="*/ 243 h 282"/>
              <a:gd name="T66" fmla="*/ 455 w 484"/>
              <a:gd name="T67" fmla="*/ 236 h 282"/>
              <a:gd name="T68" fmla="*/ 467 w 484"/>
              <a:gd name="T69" fmla="*/ 51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4" h="282">
                <a:moveTo>
                  <a:pt x="476" y="38"/>
                </a:moveTo>
                <a:cubicBezTo>
                  <a:pt x="476" y="38"/>
                  <a:pt x="468" y="37"/>
                  <a:pt x="455" y="37"/>
                </a:cubicBezTo>
                <a:cubicBezTo>
                  <a:pt x="455" y="24"/>
                  <a:pt x="455" y="24"/>
                  <a:pt x="455" y="24"/>
                </a:cubicBezTo>
                <a:cubicBezTo>
                  <a:pt x="455" y="20"/>
                  <a:pt x="452" y="17"/>
                  <a:pt x="448" y="17"/>
                </a:cubicBezTo>
                <a:cubicBezTo>
                  <a:pt x="447" y="17"/>
                  <a:pt x="440" y="17"/>
                  <a:pt x="427" y="16"/>
                </a:cubicBezTo>
                <a:cubicBezTo>
                  <a:pt x="427" y="7"/>
                  <a:pt x="427" y="7"/>
                  <a:pt x="427" y="7"/>
                </a:cubicBezTo>
                <a:cubicBezTo>
                  <a:pt x="427" y="3"/>
                  <a:pt x="424" y="0"/>
                  <a:pt x="419" y="0"/>
                </a:cubicBezTo>
                <a:cubicBezTo>
                  <a:pt x="419" y="0"/>
                  <a:pt x="415" y="0"/>
                  <a:pt x="408" y="0"/>
                </a:cubicBezTo>
                <a:cubicBezTo>
                  <a:pt x="372" y="0"/>
                  <a:pt x="288" y="4"/>
                  <a:pt x="242" y="40"/>
                </a:cubicBezTo>
                <a:cubicBezTo>
                  <a:pt x="196" y="4"/>
                  <a:pt x="112" y="0"/>
                  <a:pt x="77" y="0"/>
                </a:cubicBezTo>
                <a:cubicBezTo>
                  <a:pt x="69" y="0"/>
                  <a:pt x="65" y="0"/>
                  <a:pt x="65" y="0"/>
                </a:cubicBezTo>
                <a:cubicBezTo>
                  <a:pt x="60" y="0"/>
                  <a:pt x="57" y="3"/>
                  <a:pt x="57" y="7"/>
                </a:cubicBezTo>
                <a:cubicBezTo>
                  <a:pt x="57" y="16"/>
                  <a:pt x="57" y="16"/>
                  <a:pt x="57" y="16"/>
                </a:cubicBezTo>
                <a:cubicBezTo>
                  <a:pt x="44" y="17"/>
                  <a:pt x="37" y="17"/>
                  <a:pt x="36" y="17"/>
                </a:cubicBezTo>
                <a:cubicBezTo>
                  <a:pt x="32" y="17"/>
                  <a:pt x="29" y="20"/>
                  <a:pt x="29" y="24"/>
                </a:cubicBezTo>
                <a:cubicBezTo>
                  <a:pt x="29" y="37"/>
                  <a:pt x="29" y="37"/>
                  <a:pt x="29" y="37"/>
                </a:cubicBezTo>
                <a:cubicBezTo>
                  <a:pt x="16" y="37"/>
                  <a:pt x="9" y="38"/>
                  <a:pt x="8" y="38"/>
                </a:cubicBezTo>
                <a:cubicBezTo>
                  <a:pt x="4" y="38"/>
                  <a:pt x="0" y="41"/>
                  <a:pt x="0" y="4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61"/>
                  <a:pt x="4" y="264"/>
                  <a:pt x="9" y="264"/>
                </a:cubicBezTo>
                <a:cubicBezTo>
                  <a:pt x="42" y="264"/>
                  <a:pt x="136" y="266"/>
                  <a:pt x="204" y="269"/>
                </a:cubicBezTo>
                <a:cubicBezTo>
                  <a:pt x="206" y="276"/>
                  <a:pt x="222" y="282"/>
                  <a:pt x="242" y="282"/>
                </a:cubicBezTo>
                <a:cubicBezTo>
                  <a:pt x="262" y="282"/>
                  <a:pt x="278" y="276"/>
                  <a:pt x="280" y="269"/>
                </a:cubicBezTo>
                <a:cubicBezTo>
                  <a:pt x="348" y="266"/>
                  <a:pt x="443" y="264"/>
                  <a:pt x="476" y="264"/>
                </a:cubicBezTo>
                <a:cubicBezTo>
                  <a:pt x="480" y="264"/>
                  <a:pt x="484" y="261"/>
                  <a:pt x="484" y="257"/>
                </a:cubicBezTo>
                <a:cubicBezTo>
                  <a:pt x="484" y="45"/>
                  <a:pt x="484" y="45"/>
                  <a:pt x="484" y="45"/>
                </a:cubicBezTo>
                <a:cubicBezTo>
                  <a:pt x="484" y="41"/>
                  <a:pt x="480" y="38"/>
                  <a:pt x="476" y="38"/>
                </a:cubicBezTo>
                <a:close/>
                <a:moveTo>
                  <a:pt x="17" y="250"/>
                </a:moveTo>
                <a:cubicBezTo>
                  <a:pt x="17" y="51"/>
                  <a:pt x="17" y="51"/>
                  <a:pt x="17" y="51"/>
                </a:cubicBezTo>
                <a:cubicBezTo>
                  <a:pt x="20" y="51"/>
                  <a:pt x="24" y="51"/>
                  <a:pt x="29" y="51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29" y="240"/>
                  <a:pt x="32" y="243"/>
                  <a:pt x="37" y="243"/>
                </a:cubicBezTo>
                <a:cubicBezTo>
                  <a:pt x="41" y="243"/>
                  <a:pt x="41" y="243"/>
                  <a:pt x="41" y="243"/>
                </a:cubicBezTo>
                <a:cubicBezTo>
                  <a:pt x="108" y="243"/>
                  <a:pt x="160" y="247"/>
                  <a:pt x="195" y="255"/>
                </a:cubicBezTo>
                <a:cubicBezTo>
                  <a:pt x="133" y="252"/>
                  <a:pt x="54" y="251"/>
                  <a:pt x="17" y="250"/>
                </a:cubicBezTo>
                <a:close/>
                <a:moveTo>
                  <a:pt x="45" y="230"/>
                </a:moveTo>
                <a:cubicBezTo>
                  <a:pt x="45" y="30"/>
                  <a:pt x="45" y="30"/>
                  <a:pt x="45" y="30"/>
                </a:cubicBezTo>
                <a:cubicBezTo>
                  <a:pt x="48" y="30"/>
                  <a:pt x="52" y="30"/>
                  <a:pt x="57" y="30"/>
                </a:cubicBezTo>
                <a:cubicBezTo>
                  <a:pt x="57" y="213"/>
                  <a:pt x="57" y="213"/>
                  <a:pt x="57" y="213"/>
                </a:cubicBezTo>
                <a:cubicBezTo>
                  <a:pt x="57" y="217"/>
                  <a:pt x="61" y="220"/>
                  <a:pt x="65" y="220"/>
                </a:cubicBezTo>
                <a:cubicBezTo>
                  <a:pt x="108" y="220"/>
                  <a:pt x="187" y="228"/>
                  <a:pt x="230" y="251"/>
                </a:cubicBezTo>
                <a:cubicBezTo>
                  <a:pt x="178" y="230"/>
                  <a:pt x="83" y="230"/>
                  <a:pt x="45" y="230"/>
                </a:cubicBezTo>
                <a:close/>
                <a:moveTo>
                  <a:pt x="233" y="237"/>
                </a:moveTo>
                <a:cubicBezTo>
                  <a:pt x="185" y="214"/>
                  <a:pt x="108" y="207"/>
                  <a:pt x="73" y="207"/>
                </a:cubicBezTo>
                <a:cubicBezTo>
                  <a:pt x="73" y="13"/>
                  <a:pt x="73" y="13"/>
                  <a:pt x="73" y="13"/>
                </a:cubicBezTo>
                <a:cubicBezTo>
                  <a:pt x="74" y="13"/>
                  <a:pt x="75" y="13"/>
                  <a:pt x="77" y="13"/>
                </a:cubicBezTo>
                <a:cubicBezTo>
                  <a:pt x="103" y="13"/>
                  <a:pt x="192" y="16"/>
                  <a:pt x="234" y="52"/>
                </a:cubicBezTo>
                <a:cubicBezTo>
                  <a:pt x="234" y="100"/>
                  <a:pt x="234" y="100"/>
                  <a:pt x="234" y="100"/>
                </a:cubicBezTo>
                <a:lnTo>
                  <a:pt x="233" y="237"/>
                </a:lnTo>
                <a:close/>
                <a:moveTo>
                  <a:pt x="250" y="100"/>
                </a:moveTo>
                <a:cubicBezTo>
                  <a:pt x="251" y="52"/>
                  <a:pt x="251" y="52"/>
                  <a:pt x="251" y="52"/>
                </a:cubicBezTo>
                <a:cubicBezTo>
                  <a:pt x="293" y="16"/>
                  <a:pt x="381" y="13"/>
                  <a:pt x="408" y="13"/>
                </a:cubicBezTo>
                <a:cubicBezTo>
                  <a:pt x="409" y="13"/>
                  <a:pt x="410" y="13"/>
                  <a:pt x="411" y="13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376" y="207"/>
                  <a:pt x="299" y="214"/>
                  <a:pt x="251" y="237"/>
                </a:cubicBezTo>
                <a:lnTo>
                  <a:pt x="250" y="100"/>
                </a:lnTo>
                <a:close/>
                <a:moveTo>
                  <a:pt x="254" y="251"/>
                </a:moveTo>
                <a:cubicBezTo>
                  <a:pt x="298" y="228"/>
                  <a:pt x="377" y="220"/>
                  <a:pt x="419" y="220"/>
                </a:cubicBezTo>
                <a:cubicBezTo>
                  <a:pt x="423" y="220"/>
                  <a:pt x="427" y="217"/>
                  <a:pt x="427" y="213"/>
                </a:cubicBezTo>
                <a:cubicBezTo>
                  <a:pt x="427" y="30"/>
                  <a:pt x="427" y="30"/>
                  <a:pt x="427" y="30"/>
                </a:cubicBezTo>
                <a:cubicBezTo>
                  <a:pt x="432" y="30"/>
                  <a:pt x="436" y="30"/>
                  <a:pt x="439" y="30"/>
                </a:cubicBezTo>
                <a:cubicBezTo>
                  <a:pt x="439" y="230"/>
                  <a:pt x="439" y="230"/>
                  <a:pt x="439" y="230"/>
                </a:cubicBezTo>
                <a:cubicBezTo>
                  <a:pt x="401" y="230"/>
                  <a:pt x="306" y="230"/>
                  <a:pt x="254" y="251"/>
                </a:cubicBezTo>
                <a:close/>
                <a:moveTo>
                  <a:pt x="467" y="250"/>
                </a:moveTo>
                <a:cubicBezTo>
                  <a:pt x="431" y="251"/>
                  <a:pt x="351" y="252"/>
                  <a:pt x="289" y="255"/>
                </a:cubicBezTo>
                <a:cubicBezTo>
                  <a:pt x="324" y="247"/>
                  <a:pt x="376" y="243"/>
                  <a:pt x="443" y="243"/>
                </a:cubicBezTo>
                <a:cubicBezTo>
                  <a:pt x="447" y="243"/>
                  <a:pt x="447" y="243"/>
                  <a:pt x="447" y="243"/>
                </a:cubicBezTo>
                <a:cubicBezTo>
                  <a:pt x="452" y="243"/>
                  <a:pt x="455" y="240"/>
                  <a:pt x="455" y="236"/>
                </a:cubicBezTo>
                <a:cubicBezTo>
                  <a:pt x="455" y="51"/>
                  <a:pt x="455" y="51"/>
                  <a:pt x="455" y="51"/>
                </a:cubicBezTo>
                <a:cubicBezTo>
                  <a:pt x="460" y="51"/>
                  <a:pt x="464" y="51"/>
                  <a:pt x="467" y="51"/>
                </a:cubicBezTo>
                <a:lnTo>
                  <a:pt x="467" y="2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Freeform 102"/>
          <p:cNvSpPr>
            <a:spLocks noEditPoints="1"/>
          </p:cNvSpPr>
          <p:nvPr/>
        </p:nvSpPr>
        <p:spPr bwMode="auto">
          <a:xfrm>
            <a:off x="1909224" y="5341457"/>
            <a:ext cx="496872" cy="741548"/>
          </a:xfrm>
          <a:custGeom>
            <a:avLst/>
            <a:gdLst>
              <a:gd name="T0" fmla="*/ 173 w 283"/>
              <a:gd name="T1" fmla="*/ 296 h 398"/>
              <a:gd name="T2" fmla="*/ 105 w 283"/>
              <a:gd name="T3" fmla="*/ 296 h 398"/>
              <a:gd name="T4" fmla="*/ 105 w 283"/>
              <a:gd name="T5" fmla="*/ 278 h 398"/>
              <a:gd name="T6" fmla="*/ 116 w 283"/>
              <a:gd name="T7" fmla="*/ 223 h 398"/>
              <a:gd name="T8" fmla="*/ 160 w 283"/>
              <a:gd name="T9" fmla="*/ 175 h 398"/>
              <a:gd name="T10" fmla="*/ 199 w 283"/>
              <a:gd name="T11" fmla="*/ 140 h 398"/>
              <a:gd name="T12" fmla="*/ 209 w 283"/>
              <a:gd name="T13" fmla="*/ 111 h 398"/>
              <a:gd name="T14" fmla="*/ 192 w 283"/>
              <a:gd name="T15" fmla="*/ 73 h 398"/>
              <a:gd name="T16" fmla="*/ 144 w 283"/>
              <a:gd name="T17" fmla="*/ 58 h 398"/>
              <a:gd name="T18" fmla="*/ 96 w 283"/>
              <a:gd name="T19" fmla="*/ 74 h 398"/>
              <a:gd name="T20" fmla="*/ 70 w 283"/>
              <a:gd name="T21" fmla="*/ 124 h 398"/>
              <a:gd name="T22" fmla="*/ 0 w 283"/>
              <a:gd name="T23" fmla="*/ 115 h 398"/>
              <a:gd name="T24" fmla="*/ 41 w 283"/>
              <a:gd name="T25" fmla="*/ 34 h 398"/>
              <a:gd name="T26" fmla="*/ 141 w 283"/>
              <a:gd name="T27" fmla="*/ 0 h 398"/>
              <a:gd name="T28" fmla="*/ 244 w 283"/>
              <a:gd name="T29" fmla="*/ 34 h 398"/>
              <a:gd name="T30" fmla="*/ 283 w 283"/>
              <a:gd name="T31" fmla="*/ 113 h 398"/>
              <a:gd name="T32" fmla="*/ 268 w 283"/>
              <a:gd name="T33" fmla="*/ 160 h 398"/>
              <a:gd name="T34" fmla="*/ 208 w 283"/>
              <a:gd name="T35" fmla="*/ 221 h 398"/>
              <a:gd name="T36" fmla="*/ 179 w 283"/>
              <a:gd name="T37" fmla="*/ 253 h 398"/>
              <a:gd name="T38" fmla="*/ 173 w 283"/>
              <a:gd name="T39" fmla="*/ 296 h 398"/>
              <a:gd name="T40" fmla="*/ 105 w 283"/>
              <a:gd name="T41" fmla="*/ 398 h 398"/>
              <a:gd name="T42" fmla="*/ 105 w 283"/>
              <a:gd name="T43" fmla="*/ 322 h 398"/>
              <a:gd name="T44" fmla="*/ 180 w 283"/>
              <a:gd name="T45" fmla="*/ 322 h 398"/>
              <a:gd name="T46" fmla="*/ 180 w 283"/>
              <a:gd name="T47" fmla="*/ 398 h 398"/>
              <a:gd name="T48" fmla="*/ 105 w 283"/>
              <a:gd name="T4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3" h="398">
                <a:moveTo>
                  <a:pt x="173" y="296"/>
                </a:moveTo>
                <a:cubicBezTo>
                  <a:pt x="105" y="296"/>
                  <a:pt x="105" y="296"/>
                  <a:pt x="105" y="296"/>
                </a:cubicBezTo>
                <a:cubicBezTo>
                  <a:pt x="105" y="286"/>
                  <a:pt x="105" y="280"/>
                  <a:pt x="105" y="278"/>
                </a:cubicBezTo>
                <a:cubicBezTo>
                  <a:pt x="105" y="256"/>
                  <a:pt x="108" y="238"/>
                  <a:pt x="116" y="223"/>
                </a:cubicBezTo>
                <a:cubicBezTo>
                  <a:pt x="123" y="209"/>
                  <a:pt x="138" y="193"/>
                  <a:pt x="160" y="175"/>
                </a:cubicBezTo>
                <a:cubicBezTo>
                  <a:pt x="182" y="157"/>
                  <a:pt x="195" y="146"/>
                  <a:pt x="199" y="140"/>
                </a:cubicBezTo>
                <a:cubicBezTo>
                  <a:pt x="206" y="131"/>
                  <a:pt x="209" y="122"/>
                  <a:pt x="209" y="111"/>
                </a:cubicBezTo>
                <a:cubicBezTo>
                  <a:pt x="209" y="96"/>
                  <a:pt x="203" y="84"/>
                  <a:pt x="192" y="73"/>
                </a:cubicBezTo>
                <a:cubicBezTo>
                  <a:pt x="180" y="63"/>
                  <a:pt x="164" y="58"/>
                  <a:pt x="144" y="58"/>
                </a:cubicBezTo>
                <a:cubicBezTo>
                  <a:pt x="125" y="58"/>
                  <a:pt x="109" y="63"/>
                  <a:pt x="96" y="74"/>
                </a:cubicBezTo>
                <a:cubicBezTo>
                  <a:pt x="83" y="85"/>
                  <a:pt x="74" y="102"/>
                  <a:pt x="70" y="124"/>
                </a:cubicBezTo>
                <a:cubicBezTo>
                  <a:pt x="0" y="115"/>
                  <a:pt x="0" y="115"/>
                  <a:pt x="0" y="115"/>
                </a:cubicBezTo>
                <a:cubicBezTo>
                  <a:pt x="2" y="83"/>
                  <a:pt x="16" y="56"/>
                  <a:pt x="41" y="34"/>
                </a:cubicBezTo>
                <a:cubicBezTo>
                  <a:pt x="67" y="12"/>
                  <a:pt x="100" y="0"/>
                  <a:pt x="141" y="0"/>
                </a:cubicBezTo>
                <a:cubicBezTo>
                  <a:pt x="184" y="0"/>
                  <a:pt x="219" y="12"/>
                  <a:pt x="244" y="34"/>
                </a:cubicBezTo>
                <a:cubicBezTo>
                  <a:pt x="270" y="57"/>
                  <a:pt x="283" y="83"/>
                  <a:pt x="283" y="113"/>
                </a:cubicBezTo>
                <a:cubicBezTo>
                  <a:pt x="283" y="130"/>
                  <a:pt x="278" y="146"/>
                  <a:pt x="268" y="160"/>
                </a:cubicBezTo>
                <a:cubicBezTo>
                  <a:pt x="259" y="175"/>
                  <a:pt x="239" y="196"/>
                  <a:pt x="208" y="221"/>
                </a:cubicBezTo>
                <a:cubicBezTo>
                  <a:pt x="192" y="234"/>
                  <a:pt x="182" y="245"/>
                  <a:pt x="179" y="253"/>
                </a:cubicBezTo>
                <a:cubicBezTo>
                  <a:pt x="175" y="261"/>
                  <a:pt x="173" y="275"/>
                  <a:pt x="173" y="296"/>
                </a:cubicBezTo>
                <a:close/>
                <a:moveTo>
                  <a:pt x="105" y="398"/>
                </a:moveTo>
                <a:cubicBezTo>
                  <a:pt x="105" y="322"/>
                  <a:pt x="105" y="322"/>
                  <a:pt x="105" y="322"/>
                </a:cubicBezTo>
                <a:cubicBezTo>
                  <a:pt x="180" y="322"/>
                  <a:pt x="180" y="322"/>
                  <a:pt x="180" y="322"/>
                </a:cubicBezTo>
                <a:cubicBezTo>
                  <a:pt x="180" y="398"/>
                  <a:pt x="180" y="398"/>
                  <a:pt x="180" y="398"/>
                </a:cubicBezTo>
                <a:lnTo>
                  <a:pt x="105" y="3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5" name="Freeform 89"/>
          <p:cNvSpPr>
            <a:spLocks noEditPoints="1"/>
          </p:cNvSpPr>
          <p:nvPr/>
        </p:nvSpPr>
        <p:spPr bwMode="auto">
          <a:xfrm>
            <a:off x="1617179" y="1663394"/>
            <a:ext cx="1102237" cy="862012"/>
          </a:xfrm>
          <a:custGeom>
            <a:avLst/>
            <a:gdLst>
              <a:gd name="T0" fmla="*/ 222 w 541"/>
              <a:gd name="T1" fmla="*/ 55 h 382"/>
              <a:gd name="T2" fmla="*/ 261 w 541"/>
              <a:gd name="T3" fmla="*/ 144 h 382"/>
              <a:gd name="T4" fmla="*/ 301 w 541"/>
              <a:gd name="T5" fmla="*/ 126 h 382"/>
              <a:gd name="T6" fmla="*/ 282 w 541"/>
              <a:gd name="T7" fmla="*/ 1 h 382"/>
              <a:gd name="T8" fmla="*/ 453 w 541"/>
              <a:gd name="T9" fmla="*/ 259 h 382"/>
              <a:gd name="T10" fmla="*/ 427 w 541"/>
              <a:gd name="T11" fmla="*/ 277 h 382"/>
              <a:gd name="T12" fmla="*/ 512 w 541"/>
              <a:gd name="T13" fmla="*/ 364 h 382"/>
              <a:gd name="T14" fmla="*/ 93 w 541"/>
              <a:gd name="T15" fmla="*/ 277 h 382"/>
              <a:gd name="T16" fmla="*/ 111 w 541"/>
              <a:gd name="T17" fmla="*/ 259 h 382"/>
              <a:gd name="T18" fmla="*/ 81 w 541"/>
              <a:gd name="T19" fmla="*/ 263 h 382"/>
              <a:gd name="T20" fmla="*/ 12 w 541"/>
              <a:gd name="T21" fmla="*/ 382 h 382"/>
              <a:gd name="T22" fmla="*/ 536 w 541"/>
              <a:gd name="T23" fmla="*/ 367 h 382"/>
              <a:gd name="T24" fmla="*/ 453 w 541"/>
              <a:gd name="T25" fmla="*/ 259 h 382"/>
              <a:gd name="T26" fmla="*/ 337 w 541"/>
              <a:gd name="T27" fmla="*/ 341 h 382"/>
              <a:gd name="T28" fmla="*/ 275 w 541"/>
              <a:gd name="T29" fmla="*/ 340 h 382"/>
              <a:gd name="T30" fmla="*/ 358 w 541"/>
              <a:gd name="T31" fmla="*/ 209 h 382"/>
              <a:gd name="T32" fmla="*/ 362 w 541"/>
              <a:gd name="T33" fmla="*/ 272 h 382"/>
              <a:gd name="T34" fmla="*/ 271 w 541"/>
              <a:gd name="T35" fmla="*/ 212 h 382"/>
              <a:gd name="T36" fmla="*/ 180 w 541"/>
              <a:gd name="T37" fmla="*/ 272 h 382"/>
              <a:gd name="T38" fmla="*/ 184 w 541"/>
              <a:gd name="T39" fmla="*/ 209 h 382"/>
              <a:gd name="T40" fmla="*/ 267 w 541"/>
              <a:gd name="T41" fmla="*/ 340 h 382"/>
              <a:gd name="T42" fmla="*/ 205 w 541"/>
              <a:gd name="T43" fmla="*/ 341 h 382"/>
              <a:gd name="T44" fmla="*/ 271 w 541"/>
              <a:gd name="T45" fmla="*/ 349 h 382"/>
              <a:gd name="T46" fmla="*/ 307 w 541"/>
              <a:gd name="T47" fmla="*/ 140 h 382"/>
              <a:gd name="T48" fmla="*/ 256 w 541"/>
              <a:gd name="T49" fmla="*/ 156 h 382"/>
              <a:gd name="T50" fmla="*/ 234 w 541"/>
              <a:gd name="T51" fmla="*/ 140 h 382"/>
              <a:gd name="T52" fmla="*/ 162 w 541"/>
              <a:gd name="T53" fmla="*/ 164 h 382"/>
              <a:gd name="T54" fmla="*/ 118 w 541"/>
              <a:gd name="T55" fmla="*/ 242 h 382"/>
              <a:gd name="T56" fmla="*/ 148 w 541"/>
              <a:gd name="T57" fmla="*/ 322 h 382"/>
              <a:gd name="T58" fmla="*/ 211 w 541"/>
              <a:gd name="T59" fmla="*/ 312 h 382"/>
              <a:gd name="T60" fmla="*/ 181 w 541"/>
              <a:gd name="T61" fmla="*/ 285 h 382"/>
              <a:gd name="T62" fmla="*/ 174 w 541"/>
              <a:gd name="T63" fmla="*/ 259 h 382"/>
              <a:gd name="T64" fmla="*/ 271 w 541"/>
              <a:gd name="T65" fmla="*/ 207 h 382"/>
              <a:gd name="T66" fmla="*/ 373 w 541"/>
              <a:gd name="T67" fmla="*/ 194 h 382"/>
              <a:gd name="T68" fmla="*/ 373 w 541"/>
              <a:gd name="T69" fmla="*/ 259 h 382"/>
              <a:gd name="T70" fmla="*/ 349 w 541"/>
              <a:gd name="T71" fmla="*/ 292 h 382"/>
              <a:gd name="T72" fmla="*/ 352 w 541"/>
              <a:gd name="T73" fmla="*/ 341 h 382"/>
              <a:gd name="T74" fmla="*/ 424 w 541"/>
              <a:gd name="T75" fmla="*/ 259 h 382"/>
              <a:gd name="T76" fmla="*/ 420 w 541"/>
              <a:gd name="T77" fmla="*/ 235 h 382"/>
              <a:gd name="T78" fmla="*/ 362 w 541"/>
              <a:gd name="T79" fmla="*/ 151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41" h="382">
                <a:moveTo>
                  <a:pt x="260" y="1"/>
                </a:moveTo>
                <a:cubicBezTo>
                  <a:pt x="230" y="6"/>
                  <a:pt x="222" y="29"/>
                  <a:pt x="222" y="55"/>
                </a:cubicBezTo>
                <a:cubicBezTo>
                  <a:pt x="220" y="81"/>
                  <a:pt x="225" y="105"/>
                  <a:pt x="241" y="126"/>
                </a:cubicBezTo>
                <a:cubicBezTo>
                  <a:pt x="247" y="135"/>
                  <a:pt x="254" y="141"/>
                  <a:pt x="261" y="144"/>
                </a:cubicBezTo>
                <a:cubicBezTo>
                  <a:pt x="266" y="146"/>
                  <a:pt x="275" y="146"/>
                  <a:pt x="280" y="144"/>
                </a:cubicBezTo>
                <a:cubicBezTo>
                  <a:pt x="288" y="141"/>
                  <a:pt x="294" y="135"/>
                  <a:pt x="301" y="126"/>
                </a:cubicBezTo>
                <a:cubicBezTo>
                  <a:pt x="316" y="105"/>
                  <a:pt x="322" y="81"/>
                  <a:pt x="320" y="55"/>
                </a:cubicBezTo>
                <a:cubicBezTo>
                  <a:pt x="319" y="29"/>
                  <a:pt x="312" y="6"/>
                  <a:pt x="282" y="1"/>
                </a:cubicBezTo>
                <a:cubicBezTo>
                  <a:pt x="274" y="0"/>
                  <a:pt x="268" y="0"/>
                  <a:pt x="260" y="1"/>
                </a:cubicBezTo>
                <a:close/>
                <a:moveTo>
                  <a:pt x="453" y="259"/>
                </a:moveTo>
                <a:cubicBezTo>
                  <a:pt x="431" y="259"/>
                  <a:pt x="431" y="259"/>
                  <a:pt x="431" y="259"/>
                </a:cubicBezTo>
                <a:cubicBezTo>
                  <a:pt x="430" y="265"/>
                  <a:pt x="429" y="271"/>
                  <a:pt x="427" y="277"/>
                </a:cubicBezTo>
                <a:cubicBezTo>
                  <a:pt x="449" y="277"/>
                  <a:pt x="449" y="277"/>
                  <a:pt x="449" y="277"/>
                </a:cubicBezTo>
                <a:cubicBezTo>
                  <a:pt x="512" y="364"/>
                  <a:pt x="512" y="364"/>
                  <a:pt x="512" y="364"/>
                </a:cubicBezTo>
                <a:cubicBezTo>
                  <a:pt x="351" y="364"/>
                  <a:pt x="190" y="364"/>
                  <a:pt x="30" y="364"/>
                </a:cubicBezTo>
                <a:cubicBezTo>
                  <a:pt x="93" y="277"/>
                  <a:pt x="93" y="277"/>
                  <a:pt x="93" y="277"/>
                </a:cubicBezTo>
                <a:cubicBezTo>
                  <a:pt x="115" y="277"/>
                  <a:pt x="115" y="277"/>
                  <a:pt x="115" y="277"/>
                </a:cubicBezTo>
                <a:cubicBezTo>
                  <a:pt x="113" y="271"/>
                  <a:pt x="112" y="265"/>
                  <a:pt x="111" y="259"/>
                </a:cubicBezTo>
                <a:cubicBezTo>
                  <a:pt x="89" y="259"/>
                  <a:pt x="89" y="259"/>
                  <a:pt x="89" y="259"/>
                </a:cubicBezTo>
                <a:cubicBezTo>
                  <a:pt x="86" y="259"/>
                  <a:pt x="83" y="260"/>
                  <a:pt x="81" y="263"/>
                </a:cubicBezTo>
                <a:cubicBezTo>
                  <a:pt x="5" y="367"/>
                  <a:pt x="5" y="367"/>
                  <a:pt x="5" y="367"/>
                </a:cubicBezTo>
                <a:cubicBezTo>
                  <a:pt x="0" y="372"/>
                  <a:pt x="4" y="382"/>
                  <a:pt x="12" y="382"/>
                </a:cubicBezTo>
                <a:cubicBezTo>
                  <a:pt x="185" y="382"/>
                  <a:pt x="357" y="382"/>
                  <a:pt x="530" y="382"/>
                </a:cubicBezTo>
                <a:cubicBezTo>
                  <a:pt x="537" y="382"/>
                  <a:pt x="541" y="372"/>
                  <a:pt x="536" y="367"/>
                </a:cubicBezTo>
                <a:cubicBezTo>
                  <a:pt x="461" y="263"/>
                  <a:pt x="461" y="263"/>
                  <a:pt x="461" y="263"/>
                </a:cubicBezTo>
                <a:cubicBezTo>
                  <a:pt x="459" y="260"/>
                  <a:pt x="456" y="259"/>
                  <a:pt x="453" y="259"/>
                </a:cubicBezTo>
                <a:close/>
                <a:moveTo>
                  <a:pt x="271" y="349"/>
                </a:moveTo>
                <a:cubicBezTo>
                  <a:pt x="293" y="347"/>
                  <a:pt x="315" y="344"/>
                  <a:pt x="337" y="341"/>
                </a:cubicBezTo>
                <a:cubicBezTo>
                  <a:pt x="334" y="339"/>
                  <a:pt x="332" y="337"/>
                  <a:pt x="330" y="334"/>
                </a:cubicBezTo>
                <a:cubicBezTo>
                  <a:pt x="311" y="336"/>
                  <a:pt x="293" y="338"/>
                  <a:pt x="275" y="340"/>
                </a:cubicBezTo>
                <a:cubicBezTo>
                  <a:pt x="275" y="300"/>
                  <a:pt x="275" y="260"/>
                  <a:pt x="275" y="220"/>
                </a:cubicBezTo>
                <a:cubicBezTo>
                  <a:pt x="358" y="209"/>
                  <a:pt x="358" y="209"/>
                  <a:pt x="358" y="209"/>
                </a:cubicBezTo>
                <a:cubicBezTo>
                  <a:pt x="352" y="284"/>
                  <a:pt x="352" y="284"/>
                  <a:pt x="352" y="284"/>
                </a:cubicBezTo>
                <a:cubicBezTo>
                  <a:pt x="355" y="283"/>
                  <a:pt x="360" y="275"/>
                  <a:pt x="362" y="272"/>
                </a:cubicBezTo>
                <a:cubicBezTo>
                  <a:pt x="367" y="199"/>
                  <a:pt x="367" y="199"/>
                  <a:pt x="367" y="199"/>
                </a:cubicBezTo>
                <a:cubicBezTo>
                  <a:pt x="271" y="212"/>
                  <a:pt x="271" y="212"/>
                  <a:pt x="271" y="212"/>
                </a:cubicBezTo>
                <a:cubicBezTo>
                  <a:pt x="175" y="199"/>
                  <a:pt x="175" y="199"/>
                  <a:pt x="175" y="199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82" y="275"/>
                  <a:pt x="187" y="283"/>
                  <a:pt x="189" y="284"/>
                </a:cubicBezTo>
                <a:cubicBezTo>
                  <a:pt x="184" y="209"/>
                  <a:pt x="184" y="209"/>
                  <a:pt x="184" y="209"/>
                </a:cubicBezTo>
                <a:cubicBezTo>
                  <a:pt x="267" y="220"/>
                  <a:pt x="267" y="220"/>
                  <a:pt x="267" y="220"/>
                </a:cubicBezTo>
                <a:cubicBezTo>
                  <a:pt x="267" y="260"/>
                  <a:pt x="267" y="300"/>
                  <a:pt x="267" y="340"/>
                </a:cubicBezTo>
                <a:cubicBezTo>
                  <a:pt x="249" y="338"/>
                  <a:pt x="230" y="336"/>
                  <a:pt x="212" y="334"/>
                </a:cubicBezTo>
                <a:cubicBezTo>
                  <a:pt x="210" y="337"/>
                  <a:pt x="208" y="339"/>
                  <a:pt x="205" y="341"/>
                </a:cubicBezTo>
                <a:cubicBezTo>
                  <a:pt x="227" y="344"/>
                  <a:pt x="249" y="347"/>
                  <a:pt x="271" y="349"/>
                </a:cubicBezTo>
                <a:cubicBezTo>
                  <a:pt x="271" y="349"/>
                  <a:pt x="271" y="349"/>
                  <a:pt x="271" y="349"/>
                </a:cubicBezTo>
                <a:close/>
                <a:moveTo>
                  <a:pt x="308" y="140"/>
                </a:moveTo>
                <a:cubicBezTo>
                  <a:pt x="308" y="140"/>
                  <a:pt x="307" y="140"/>
                  <a:pt x="307" y="140"/>
                </a:cubicBezTo>
                <a:cubicBezTo>
                  <a:pt x="301" y="147"/>
                  <a:pt x="294" y="153"/>
                  <a:pt x="286" y="156"/>
                </a:cubicBezTo>
                <a:cubicBezTo>
                  <a:pt x="277" y="159"/>
                  <a:pt x="264" y="159"/>
                  <a:pt x="256" y="156"/>
                </a:cubicBezTo>
                <a:cubicBezTo>
                  <a:pt x="247" y="153"/>
                  <a:pt x="240" y="147"/>
                  <a:pt x="235" y="140"/>
                </a:cubicBezTo>
                <a:cubicBezTo>
                  <a:pt x="235" y="140"/>
                  <a:pt x="234" y="140"/>
                  <a:pt x="234" y="140"/>
                </a:cubicBezTo>
                <a:cubicBezTo>
                  <a:pt x="223" y="138"/>
                  <a:pt x="190" y="145"/>
                  <a:pt x="179" y="151"/>
                </a:cubicBezTo>
                <a:cubicBezTo>
                  <a:pt x="173" y="155"/>
                  <a:pt x="168" y="159"/>
                  <a:pt x="162" y="164"/>
                </a:cubicBezTo>
                <a:cubicBezTo>
                  <a:pt x="143" y="184"/>
                  <a:pt x="131" y="213"/>
                  <a:pt x="122" y="235"/>
                </a:cubicBezTo>
                <a:cubicBezTo>
                  <a:pt x="120" y="238"/>
                  <a:pt x="119" y="241"/>
                  <a:pt x="118" y="242"/>
                </a:cubicBezTo>
                <a:cubicBezTo>
                  <a:pt x="116" y="248"/>
                  <a:pt x="116" y="253"/>
                  <a:pt x="117" y="259"/>
                </a:cubicBezTo>
                <a:cubicBezTo>
                  <a:pt x="122" y="283"/>
                  <a:pt x="131" y="304"/>
                  <a:pt x="148" y="322"/>
                </a:cubicBezTo>
                <a:cubicBezTo>
                  <a:pt x="156" y="331"/>
                  <a:pt x="179" y="342"/>
                  <a:pt x="190" y="341"/>
                </a:cubicBezTo>
                <a:cubicBezTo>
                  <a:pt x="204" y="339"/>
                  <a:pt x="213" y="326"/>
                  <a:pt x="211" y="312"/>
                </a:cubicBezTo>
                <a:cubicBezTo>
                  <a:pt x="209" y="302"/>
                  <a:pt x="203" y="296"/>
                  <a:pt x="193" y="292"/>
                </a:cubicBezTo>
                <a:cubicBezTo>
                  <a:pt x="188" y="291"/>
                  <a:pt x="184" y="288"/>
                  <a:pt x="181" y="285"/>
                </a:cubicBezTo>
                <a:cubicBezTo>
                  <a:pt x="175" y="277"/>
                  <a:pt x="171" y="268"/>
                  <a:pt x="168" y="259"/>
                </a:cubicBezTo>
                <a:cubicBezTo>
                  <a:pt x="174" y="259"/>
                  <a:pt x="174" y="259"/>
                  <a:pt x="174" y="259"/>
                </a:cubicBezTo>
                <a:cubicBezTo>
                  <a:pt x="169" y="194"/>
                  <a:pt x="169" y="194"/>
                  <a:pt x="169" y="194"/>
                </a:cubicBezTo>
                <a:cubicBezTo>
                  <a:pt x="203" y="198"/>
                  <a:pt x="237" y="203"/>
                  <a:pt x="271" y="207"/>
                </a:cubicBezTo>
                <a:cubicBezTo>
                  <a:pt x="271" y="207"/>
                  <a:pt x="271" y="207"/>
                  <a:pt x="271" y="207"/>
                </a:cubicBezTo>
                <a:cubicBezTo>
                  <a:pt x="305" y="203"/>
                  <a:pt x="339" y="198"/>
                  <a:pt x="373" y="194"/>
                </a:cubicBezTo>
                <a:cubicBezTo>
                  <a:pt x="368" y="259"/>
                  <a:pt x="368" y="259"/>
                  <a:pt x="368" y="259"/>
                </a:cubicBezTo>
                <a:cubicBezTo>
                  <a:pt x="373" y="259"/>
                  <a:pt x="373" y="259"/>
                  <a:pt x="373" y="259"/>
                </a:cubicBezTo>
                <a:cubicBezTo>
                  <a:pt x="371" y="268"/>
                  <a:pt x="367" y="277"/>
                  <a:pt x="361" y="285"/>
                </a:cubicBezTo>
                <a:cubicBezTo>
                  <a:pt x="357" y="288"/>
                  <a:pt x="353" y="291"/>
                  <a:pt x="349" y="292"/>
                </a:cubicBezTo>
                <a:cubicBezTo>
                  <a:pt x="339" y="296"/>
                  <a:pt x="332" y="302"/>
                  <a:pt x="331" y="312"/>
                </a:cubicBezTo>
                <a:cubicBezTo>
                  <a:pt x="329" y="326"/>
                  <a:pt x="338" y="339"/>
                  <a:pt x="352" y="341"/>
                </a:cubicBezTo>
                <a:cubicBezTo>
                  <a:pt x="363" y="342"/>
                  <a:pt x="386" y="331"/>
                  <a:pt x="394" y="322"/>
                </a:cubicBezTo>
                <a:cubicBezTo>
                  <a:pt x="410" y="304"/>
                  <a:pt x="420" y="283"/>
                  <a:pt x="424" y="259"/>
                </a:cubicBezTo>
                <a:cubicBezTo>
                  <a:pt x="426" y="253"/>
                  <a:pt x="426" y="248"/>
                  <a:pt x="423" y="242"/>
                </a:cubicBezTo>
                <a:cubicBezTo>
                  <a:pt x="423" y="241"/>
                  <a:pt x="421" y="238"/>
                  <a:pt x="420" y="235"/>
                </a:cubicBezTo>
                <a:cubicBezTo>
                  <a:pt x="411" y="213"/>
                  <a:pt x="398" y="184"/>
                  <a:pt x="379" y="164"/>
                </a:cubicBezTo>
                <a:cubicBezTo>
                  <a:pt x="374" y="159"/>
                  <a:pt x="369" y="155"/>
                  <a:pt x="362" y="151"/>
                </a:cubicBezTo>
                <a:cubicBezTo>
                  <a:pt x="351" y="145"/>
                  <a:pt x="319" y="138"/>
                  <a:pt x="308" y="1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41292" y="1663394"/>
            <a:ext cx="4260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Provides visitors material to read while waiting for tour to begin.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93438" y="5335692"/>
            <a:ext cx="4260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Reduces questions visitors have to ask tour guides at checkout.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41292" y="3562748"/>
            <a:ext cx="4260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Allows visitors to learn about wines they did not taste.</a:t>
            </a:r>
            <a:endParaRPr lang="en-US" sz="2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8926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odega5.jp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09" y="626540"/>
            <a:ext cx="9160709" cy="6314734"/>
          </a:xfrm>
          <a:prstGeom prst="rect">
            <a:avLst/>
          </a:prstGeom>
        </p:spPr>
      </p:pic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sz="2600" b="1" dirty="0" smtClean="0">
                <a:solidFill>
                  <a:schemeClr val="bg1"/>
                </a:solidFill>
              </a:rPr>
              <a:t>Tasting cards will increase interaction during tasting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33" name="Freeform 6"/>
          <p:cNvSpPr>
            <a:spLocks noEditPoints="1"/>
          </p:cNvSpPr>
          <p:nvPr/>
        </p:nvSpPr>
        <p:spPr bwMode="auto">
          <a:xfrm>
            <a:off x="1652300" y="3668080"/>
            <a:ext cx="1016989" cy="592058"/>
          </a:xfrm>
          <a:custGeom>
            <a:avLst/>
            <a:gdLst>
              <a:gd name="T0" fmla="*/ 455 w 484"/>
              <a:gd name="T1" fmla="*/ 37 h 282"/>
              <a:gd name="T2" fmla="*/ 448 w 484"/>
              <a:gd name="T3" fmla="*/ 17 h 282"/>
              <a:gd name="T4" fmla="*/ 427 w 484"/>
              <a:gd name="T5" fmla="*/ 7 h 282"/>
              <a:gd name="T6" fmla="*/ 408 w 484"/>
              <a:gd name="T7" fmla="*/ 0 h 282"/>
              <a:gd name="T8" fmla="*/ 77 w 484"/>
              <a:gd name="T9" fmla="*/ 0 h 282"/>
              <a:gd name="T10" fmla="*/ 57 w 484"/>
              <a:gd name="T11" fmla="*/ 7 h 282"/>
              <a:gd name="T12" fmla="*/ 36 w 484"/>
              <a:gd name="T13" fmla="*/ 17 h 282"/>
              <a:gd name="T14" fmla="*/ 29 w 484"/>
              <a:gd name="T15" fmla="*/ 37 h 282"/>
              <a:gd name="T16" fmla="*/ 0 w 484"/>
              <a:gd name="T17" fmla="*/ 45 h 282"/>
              <a:gd name="T18" fmla="*/ 9 w 484"/>
              <a:gd name="T19" fmla="*/ 264 h 282"/>
              <a:gd name="T20" fmla="*/ 242 w 484"/>
              <a:gd name="T21" fmla="*/ 282 h 282"/>
              <a:gd name="T22" fmla="*/ 476 w 484"/>
              <a:gd name="T23" fmla="*/ 264 h 282"/>
              <a:gd name="T24" fmla="*/ 484 w 484"/>
              <a:gd name="T25" fmla="*/ 45 h 282"/>
              <a:gd name="T26" fmla="*/ 17 w 484"/>
              <a:gd name="T27" fmla="*/ 250 h 282"/>
              <a:gd name="T28" fmla="*/ 29 w 484"/>
              <a:gd name="T29" fmla="*/ 51 h 282"/>
              <a:gd name="T30" fmla="*/ 37 w 484"/>
              <a:gd name="T31" fmla="*/ 243 h 282"/>
              <a:gd name="T32" fmla="*/ 195 w 484"/>
              <a:gd name="T33" fmla="*/ 255 h 282"/>
              <a:gd name="T34" fmla="*/ 45 w 484"/>
              <a:gd name="T35" fmla="*/ 230 h 282"/>
              <a:gd name="T36" fmla="*/ 57 w 484"/>
              <a:gd name="T37" fmla="*/ 30 h 282"/>
              <a:gd name="T38" fmla="*/ 65 w 484"/>
              <a:gd name="T39" fmla="*/ 220 h 282"/>
              <a:gd name="T40" fmla="*/ 45 w 484"/>
              <a:gd name="T41" fmla="*/ 230 h 282"/>
              <a:gd name="T42" fmla="*/ 73 w 484"/>
              <a:gd name="T43" fmla="*/ 207 h 282"/>
              <a:gd name="T44" fmla="*/ 77 w 484"/>
              <a:gd name="T45" fmla="*/ 13 h 282"/>
              <a:gd name="T46" fmla="*/ 234 w 484"/>
              <a:gd name="T47" fmla="*/ 100 h 282"/>
              <a:gd name="T48" fmla="*/ 250 w 484"/>
              <a:gd name="T49" fmla="*/ 100 h 282"/>
              <a:gd name="T50" fmla="*/ 408 w 484"/>
              <a:gd name="T51" fmla="*/ 13 h 282"/>
              <a:gd name="T52" fmla="*/ 411 w 484"/>
              <a:gd name="T53" fmla="*/ 207 h 282"/>
              <a:gd name="T54" fmla="*/ 250 w 484"/>
              <a:gd name="T55" fmla="*/ 100 h 282"/>
              <a:gd name="T56" fmla="*/ 419 w 484"/>
              <a:gd name="T57" fmla="*/ 220 h 282"/>
              <a:gd name="T58" fmla="*/ 427 w 484"/>
              <a:gd name="T59" fmla="*/ 30 h 282"/>
              <a:gd name="T60" fmla="*/ 439 w 484"/>
              <a:gd name="T61" fmla="*/ 230 h 282"/>
              <a:gd name="T62" fmla="*/ 467 w 484"/>
              <a:gd name="T63" fmla="*/ 250 h 282"/>
              <a:gd name="T64" fmla="*/ 443 w 484"/>
              <a:gd name="T65" fmla="*/ 243 h 282"/>
              <a:gd name="T66" fmla="*/ 455 w 484"/>
              <a:gd name="T67" fmla="*/ 236 h 282"/>
              <a:gd name="T68" fmla="*/ 467 w 484"/>
              <a:gd name="T69" fmla="*/ 51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4" h="282">
                <a:moveTo>
                  <a:pt x="476" y="38"/>
                </a:moveTo>
                <a:cubicBezTo>
                  <a:pt x="476" y="38"/>
                  <a:pt x="468" y="37"/>
                  <a:pt x="455" y="37"/>
                </a:cubicBezTo>
                <a:cubicBezTo>
                  <a:pt x="455" y="24"/>
                  <a:pt x="455" y="24"/>
                  <a:pt x="455" y="24"/>
                </a:cubicBezTo>
                <a:cubicBezTo>
                  <a:pt x="455" y="20"/>
                  <a:pt x="452" y="17"/>
                  <a:pt x="448" y="17"/>
                </a:cubicBezTo>
                <a:cubicBezTo>
                  <a:pt x="447" y="17"/>
                  <a:pt x="440" y="17"/>
                  <a:pt x="427" y="16"/>
                </a:cubicBezTo>
                <a:cubicBezTo>
                  <a:pt x="427" y="7"/>
                  <a:pt x="427" y="7"/>
                  <a:pt x="427" y="7"/>
                </a:cubicBezTo>
                <a:cubicBezTo>
                  <a:pt x="427" y="3"/>
                  <a:pt x="424" y="0"/>
                  <a:pt x="419" y="0"/>
                </a:cubicBezTo>
                <a:cubicBezTo>
                  <a:pt x="419" y="0"/>
                  <a:pt x="415" y="0"/>
                  <a:pt x="408" y="0"/>
                </a:cubicBezTo>
                <a:cubicBezTo>
                  <a:pt x="372" y="0"/>
                  <a:pt x="288" y="4"/>
                  <a:pt x="242" y="40"/>
                </a:cubicBezTo>
                <a:cubicBezTo>
                  <a:pt x="196" y="4"/>
                  <a:pt x="112" y="0"/>
                  <a:pt x="77" y="0"/>
                </a:cubicBezTo>
                <a:cubicBezTo>
                  <a:pt x="69" y="0"/>
                  <a:pt x="65" y="0"/>
                  <a:pt x="65" y="0"/>
                </a:cubicBezTo>
                <a:cubicBezTo>
                  <a:pt x="60" y="0"/>
                  <a:pt x="57" y="3"/>
                  <a:pt x="57" y="7"/>
                </a:cubicBezTo>
                <a:cubicBezTo>
                  <a:pt x="57" y="16"/>
                  <a:pt x="57" y="16"/>
                  <a:pt x="57" y="16"/>
                </a:cubicBezTo>
                <a:cubicBezTo>
                  <a:pt x="44" y="17"/>
                  <a:pt x="37" y="17"/>
                  <a:pt x="36" y="17"/>
                </a:cubicBezTo>
                <a:cubicBezTo>
                  <a:pt x="32" y="17"/>
                  <a:pt x="29" y="20"/>
                  <a:pt x="29" y="24"/>
                </a:cubicBezTo>
                <a:cubicBezTo>
                  <a:pt x="29" y="37"/>
                  <a:pt x="29" y="37"/>
                  <a:pt x="29" y="37"/>
                </a:cubicBezTo>
                <a:cubicBezTo>
                  <a:pt x="16" y="37"/>
                  <a:pt x="9" y="38"/>
                  <a:pt x="8" y="38"/>
                </a:cubicBezTo>
                <a:cubicBezTo>
                  <a:pt x="4" y="38"/>
                  <a:pt x="0" y="41"/>
                  <a:pt x="0" y="45"/>
                </a:cubicBezTo>
                <a:cubicBezTo>
                  <a:pt x="0" y="257"/>
                  <a:pt x="0" y="257"/>
                  <a:pt x="0" y="257"/>
                </a:cubicBezTo>
                <a:cubicBezTo>
                  <a:pt x="0" y="261"/>
                  <a:pt x="4" y="264"/>
                  <a:pt x="9" y="264"/>
                </a:cubicBezTo>
                <a:cubicBezTo>
                  <a:pt x="42" y="264"/>
                  <a:pt x="136" y="266"/>
                  <a:pt x="204" y="269"/>
                </a:cubicBezTo>
                <a:cubicBezTo>
                  <a:pt x="206" y="276"/>
                  <a:pt x="222" y="282"/>
                  <a:pt x="242" y="282"/>
                </a:cubicBezTo>
                <a:cubicBezTo>
                  <a:pt x="262" y="282"/>
                  <a:pt x="278" y="276"/>
                  <a:pt x="280" y="269"/>
                </a:cubicBezTo>
                <a:cubicBezTo>
                  <a:pt x="348" y="266"/>
                  <a:pt x="443" y="264"/>
                  <a:pt x="476" y="264"/>
                </a:cubicBezTo>
                <a:cubicBezTo>
                  <a:pt x="480" y="264"/>
                  <a:pt x="484" y="261"/>
                  <a:pt x="484" y="257"/>
                </a:cubicBezTo>
                <a:cubicBezTo>
                  <a:pt x="484" y="45"/>
                  <a:pt x="484" y="45"/>
                  <a:pt x="484" y="45"/>
                </a:cubicBezTo>
                <a:cubicBezTo>
                  <a:pt x="484" y="41"/>
                  <a:pt x="480" y="38"/>
                  <a:pt x="476" y="38"/>
                </a:cubicBezTo>
                <a:close/>
                <a:moveTo>
                  <a:pt x="17" y="250"/>
                </a:moveTo>
                <a:cubicBezTo>
                  <a:pt x="17" y="51"/>
                  <a:pt x="17" y="51"/>
                  <a:pt x="17" y="51"/>
                </a:cubicBezTo>
                <a:cubicBezTo>
                  <a:pt x="20" y="51"/>
                  <a:pt x="24" y="51"/>
                  <a:pt x="29" y="51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29" y="240"/>
                  <a:pt x="32" y="243"/>
                  <a:pt x="37" y="243"/>
                </a:cubicBezTo>
                <a:cubicBezTo>
                  <a:pt x="41" y="243"/>
                  <a:pt x="41" y="243"/>
                  <a:pt x="41" y="243"/>
                </a:cubicBezTo>
                <a:cubicBezTo>
                  <a:pt x="108" y="243"/>
                  <a:pt x="160" y="247"/>
                  <a:pt x="195" y="255"/>
                </a:cubicBezTo>
                <a:cubicBezTo>
                  <a:pt x="133" y="252"/>
                  <a:pt x="54" y="251"/>
                  <a:pt x="17" y="250"/>
                </a:cubicBezTo>
                <a:close/>
                <a:moveTo>
                  <a:pt x="45" y="230"/>
                </a:moveTo>
                <a:cubicBezTo>
                  <a:pt x="45" y="30"/>
                  <a:pt x="45" y="30"/>
                  <a:pt x="45" y="30"/>
                </a:cubicBezTo>
                <a:cubicBezTo>
                  <a:pt x="48" y="30"/>
                  <a:pt x="52" y="30"/>
                  <a:pt x="57" y="30"/>
                </a:cubicBezTo>
                <a:cubicBezTo>
                  <a:pt x="57" y="213"/>
                  <a:pt x="57" y="213"/>
                  <a:pt x="57" y="213"/>
                </a:cubicBezTo>
                <a:cubicBezTo>
                  <a:pt x="57" y="217"/>
                  <a:pt x="61" y="220"/>
                  <a:pt x="65" y="220"/>
                </a:cubicBezTo>
                <a:cubicBezTo>
                  <a:pt x="108" y="220"/>
                  <a:pt x="187" y="228"/>
                  <a:pt x="230" y="251"/>
                </a:cubicBezTo>
                <a:cubicBezTo>
                  <a:pt x="178" y="230"/>
                  <a:pt x="83" y="230"/>
                  <a:pt x="45" y="230"/>
                </a:cubicBezTo>
                <a:close/>
                <a:moveTo>
                  <a:pt x="233" y="237"/>
                </a:moveTo>
                <a:cubicBezTo>
                  <a:pt x="185" y="214"/>
                  <a:pt x="108" y="207"/>
                  <a:pt x="73" y="207"/>
                </a:cubicBezTo>
                <a:cubicBezTo>
                  <a:pt x="73" y="13"/>
                  <a:pt x="73" y="13"/>
                  <a:pt x="73" y="13"/>
                </a:cubicBezTo>
                <a:cubicBezTo>
                  <a:pt x="74" y="13"/>
                  <a:pt x="75" y="13"/>
                  <a:pt x="77" y="13"/>
                </a:cubicBezTo>
                <a:cubicBezTo>
                  <a:pt x="103" y="13"/>
                  <a:pt x="192" y="16"/>
                  <a:pt x="234" y="52"/>
                </a:cubicBezTo>
                <a:cubicBezTo>
                  <a:pt x="234" y="100"/>
                  <a:pt x="234" y="100"/>
                  <a:pt x="234" y="100"/>
                </a:cubicBezTo>
                <a:lnTo>
                  <a:pt x="233" y="237"/>
                </a:lnTo>
                <a:close/>
                <a:moveTo>
                  <a:pt x="250" y="100"/>
                </a:moveTo>
                <a:cubicBezTo>
                  <a:pt x="251" y="52"/>
                  <a:pt x="251" y="52"/>
                  <a:pt x="251" y="52"/>
                </a:cubicBezTo>
                <a:cubicBezTo>
                  <a:pt x="293" y="16"/>
                  <a:pt x="381" y="13"/>
                  <a:pt x="408" y="13"/>
                </a:cubicBezTo>
                <a:cubicBezTo>
                  <a:pt x="409" y="13"/>
                  <a:pt x="410" y="13"/>
                  <a:pt x="411" y="13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376" y="207"/>
                  <a:pt x="299" y="214"/>
                  <a:pt x="251" y="237"/>
                </a:cubicBezTo>
                <a:lnTo>
                  <a:pt x="250" y="100"/>
                </a:lnTo>
                <a:close/>
                <a:moveTo>
                  <a:pt x="254" y="251"/>
                </a:moveTo>
                <a:cubicBezTo>
                  <a:pt x="298" y="228"/>
                  <a:pt x="377" y="220"/>
                  <a:pt x="419" y="220"/>
                </a:cubicBezTo>
                <a:cubicBezTo>
                  <a:pt x="423" y="220"/>
                  <a:pt x="427" y="217"/>
                  <a:pt x="427" y="213"/>
                </a:cubicBezTo>
                <a:cubicBezTo>
                  <a:pt x="427" y="30"/>
                  <a:pt x="427" y="30"/>
                  <a:pt x="427" y="30"/>
                </a:cubicBezTo>
                <a:cubicBezTo>
                  <a:pt x="432" y="30"/>
                  <a:pt x="436" y="30"/>
                  <a:pt x="439" y="30"/>
                </a:cubicBezTo>
                <a:cubicBezTo>
                  <a:pt x="439" y="230"/>
                  <a:pt x="439" y="230"/>
                  <a:pt x="439" y="230"/>
                </a:cubicBezTo>
                <a:cubicBezTo>
                  <a:pt x="401" y="230"/>
                  <a:pt x="306" y="230"/>
                  <a:pt x="254" y="251"/>
                </a:cubicBezTo>
                <a:close/>
                <a:moveTo>
                  <a:pt x="467" y="250"/>
                </a:moveTo>
                <a:cubicBezTo>
                  <a:pt x="431" y="251"/>
                  <a:pt x="351" y="252"/>
                  <a:pt x="289" y="255"/>
                </a:cubicBezTo>
                <a:cubicBezTo>
                  <a:pt x="324" y="247"/>
                  <a:pt x="376" y="243"/>
                  <a:pt x="443" y="243"/>
                </a:cubicBezTo>
                <a:cubicBezTo>
                  <a:pt x="447" y="243"/>
                  <a:pt x="447" y="243"/>
                  <a:pt x="447" y="243"/>
                </a:cubicBezTo>
                <a:cubicBezTo>
                  <a:pt x="452" y="243"/>
                  <a:pt x="455" y="240"/>
                  <a:pt x="455" y="236"/>
                </a:cubicBezTo>
                <a:cubicBezTo>
                  <a:pt x="455" y="51"/>
                  <a:pt x="455" y="51"/>
                  <a:pt x="455" y="51"/>
                </a:cubicBezTo>
                <a:cubicBezTo>
                  <a:pt x="460" y="51"/>
                  <a:pt x="464" y="51"/>
                  <a:pt x="467" y="51"/>
                </a:cubicBezTo>
                <a:lnTo>
                  <a:pt x="467" y="2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4" name="Freeform 102"/>
          <p:cNvSpPr>
            <a:spLocks noEditPoints="1"/>
          </p:cNvSpPr>
          <p:nvPr/>
        </p:nvSpPr>
        <p:spPr bwMode="auto">
          <a:xfrm>
            <a:off x="1909224" y="5341457"/>
            <a:ext cx="496872" cy="741548"/>
          </a:xfrm>
          <a:custGeom>
            <a:avLst/>
            <a:gdLst>
              <a:gd name="T0" fmla="*/ 173 w 283"/>
              <a:gd name="T1" fmla="*/ 296 h 398"/>
              <a:gd name="T2" fmla="*/ 105 w 283"/>
              <a:gd name="T3" fmla="*/ 296 h 398"/>
              <a:gd name="T4" fmla="*/ 105 w 283"/>
              <a:gd name="T5" fmla="*/ 278 h 398"/>
              <a:gd name="T6" fmla="*/ 116 w 283"/>
              <a:gd name="T7" fmla="*/ 223 h 398"/>
              <a:gd name="T8" fmla="*/ 160 w 283"/>
              <a:gd name="T9" fmla="*/ 175 h 398"/>
              <a:gd name="T10" fmla="*/ 199 w 283"/>
              <a:gd name="T11" fmla="*/ 140 h 398"/>
              <a:gd name="T12" fmla="*/ 209 w 283"/>
              <a:gd name="T13" fmla="*/ 111 h 398"/>
              <a:gd name="T14" fmla="*/ 192 w 283"/>
              <a:gd name="T15" fmla="*/ 73 h 398"/>
              <a:gd name="T16" fmla="*/ 144 w 283"/>
              <a:gd name="T17" fmla="*/ 58 h 398"/>
              <a:gd name="T18" fmla="*/ 96 w 283"/>
              <a:gd name="T19" fmla="*/ 74 h 398"/>
              <a:gd name="T20" fmla="*/ 70 w 283"/>
              <a:gd name="T21" fmla="*/ 124 h 398"/>
              <a:gd name="T22" fmla="*/ 0 w 283"/>
              <a:gd name="T23" fmla="*/ 115 h 398"/>
              <a:gd name="T24" fmla="*/ 41 w 283"/>
              <a:gd name="T25" fmla="*/ 34 h 398"/>
              <a:gd name="T26" fmla="*/ 141 w 283"/>
              <a:gd name="T27" fmla="*/ 0 h 398"/>
              <a:gd name="T28" fmla="*/ 244 w 283"/>
              <a:gd name="T29" fmla="*/ 34 h 398"/>
              <a:gd name="T30" fmla="*/ 283 w 283"/>
              <a:gd name="T31" fmla="*/ 113 h 398"/>
              <a:gd name="T32" fmla="*/ 268 w 283"/>
              <a:gd name="T33" fmla="*/ 160 h 398"/>
              <a:gd name="T34" fmla="*/ 208 w 283"/>
              <a:gd name="T35" fmla="*/ 221 h 398"/>
              <a:gd name="T36" fmla="*/ 179 w 283"/>
              <a:gd name="T37" fmla="*/ 253 h 398"/>
              <a:gd name="T38" fmla="*/ 173 w 283"/>
              <a:gd name="T39" fmla="*/ 296 h 398"/>
              <a:gd name="T40" fmla="*/ 105 w 283"/>
              <a:gd name="T41" fmla="*/ 398 h 398"/>
              <a:gd name="T42" fmla="*/ 105 w 283"/>
              <a:gd name="T43" fmla="*/ 322 h 398"/>
              <a:gd name="T44" fmla="*/ 180 w 283"/>
              <a:gd name="T45" fmla="*/ 322 h 398"/>
              <a:gd name="T46" fmla="*/ 180 w 283"/>
              <a:gd name="T47" fmla="*/ 398 h 398"/>
              <a:gd name="T48" fmla="*/ 105 w 283"/>
              <a:gd name="T4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3" h="398">
                <a:moveTo>
                  <a:pt x="173" y="296"/>
                </a:moveTo>
                <a:cubicBezTo>
                  <a:pt x="105" y="296"/>
                  <a:pt x="105" y="296"/>
                  <a:pt x="105" y="296"/>
                </a:cubicBezTo>
                <a:cubicBezTo>
                  <a:pt x="105" y="286"/>
                  <a:pt x="105" y="280"/>
                  <a:pt x="105" y="278"/>
                </a:cubicBezTo>
                <a:cubicBezTo>
                  <a:pt x="105" y="256"/>
                  <a:pt x="108" y="238"/>
                  <a:pt x="116" y="223"/>
                </a:cubicBezTo>
                <a:cubicBezTo>
                  <a:pt x="123" y="209"/>
                  <a:pt x="138" y="193"/>
                  <a:pt x="160" y="175"/>
                </a:cubicBezTo>
                <a:cubicBezTo>
                  <a:pt x="182" y="157"/>
                  <a:pt x="195" y="146"/>
                  <a:pt x="199" y="140"/>
                </a:cubicBezTo>
                <a:cubicBezTo>
                  <a:pt x="206" y="131"/>
                  <a:pt x="209" y="122"/>
                  <a:pt x="209" y="111"/>
                </a:cubicBezTo>
                <a:cubicBezTo>
                  <a:pt x="209" y="96"/>
                  <a:pt x="203" y="84"/>
                  <a:pt x="192" y="73"/>
                </a:cubicBezTo>
                <a:cubicBezTo>
                  <a:pt x="180" y="63"/>
                  <a:pt x="164" y="58"/>
                  <a:pt x="144" y="58"/>
                </a:cubicBezTo>
                <a:cubicBezTo>
                  <a:pt x="125" y="58"/>
                  <a:pt x="109" y="63"/>
                  <a:pt x="96" y="74"/>
                </a:cubicBezTo>
                <a:cubicBezTo>
                  <a:pt x="83" y="85"/>
                  <a:pt x="74" y="102"/>
                  <a:pt x="70" y="124"/>
                </a:cubicBezTo>
                <a:cubicBezTo>
                  <a:pt x="0" y="115"/>
                  <a:pt x="0" y="115"/>
                  <a:pt x="0" y="115"/>
                </a:cubicBezTo>
                <a:cubicBezTo>
                  <a:pt x="2" y="83"/>
                  <a:pt x="16" y="56"/>
                  <a:pt x="41" y="34"/>
                </a:cubicBezTo>
                <a:cubicBezTo>
                  <a:pt x="67" y="12"/>
                  <a:pt x="100" y="0"/>
                  <a:pt x="141" y="0"/>
                </a:cubicBezTo>
                <a:cubicBezTo>
                  <a:pt x="184" y="0"/>
                  <a:pt x="219" y="12"/>
                  <a:pt x="244" y="34"/>
                </a:cubicBezTo>
                <a:cubicBezTo>
                  <a:pt x="270" y="57"/>
                  <a:pt x="283" y="83"/>
                  <a:pt x="283" y="113"/>
                </a:cubicBezTo>
                <a:cubicBezTo>
                  <a:pt x="283" y="130"/>
                  <a:pt x="278" y="146"/>
                  <a:pt x="268" y="160"/>
                </a:cubicBezTo>
                <a:cubicBezTo>
                  <a:pt x="259" y="175"/>
                  <a:pt x="239" y="196"/>
                  <a:pt x="208" y="221"/>
                </a:cubicBezTo>
                <a:cubicBezTo>
                  <a:pt x="192" y="234"/>
                  <a:pt x="182" y="245"/>
                  <a:pt x="179" y="253"/>
                </a:cubicBezTo>
                <a:cubicBezTo>
                  <a:pt x="175" y="261"/>
                  <a:pt x="173" y="275"/>
                  <a:pt x="173" y="296"/>
                </a:cubicBezTo>
                <a:close/>
                <a:moveTo>
                  <a:pt x="105" y="398"/>
                </a:moveTo>
                <a:cubicBezTo>
                  <a:pt x="105" y="322"/>
                  <a:pt x="105" y="322"/>
                  <a:pt x="105" y="322"/>
                </a:cubicBezTo>
                <a:cubicBezTo>
                  <a:pt x="180" y="322"/>
                  <a:pt x="180" y="322"/>
                  <a:pt x="180" y="322"/>
                </a:cubicBezTo>
                <a:cubicBezTo>
                  <a:pt x="180" y="398"/>
                  <a:pt x="180" y="398"/>
                  <a:pt x="180" y="398"/>
                </a:cubicBezTo>
                <a:lnTo>
                  <a:pt x="105" y="3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n>
                <a:solidFill>
                  <a:srgbClr val="FFFFFF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35" name="Freeform 89"/>
          <p:cNvSpPr>
            <a:spLocks noEditPoints="1"/>
          </p:cNvSpPr>
          <p:nvPr/>
        </p:nvSpPr>
        <p:spPr bwMode="auto">
          <a:xfrm>
            <a:off x="1617179" y="1663394"/>
            <a:ext cx="1102237" cy="862012"/>
          </a:xfrm>
          <a:custGeom>
            <a:avLst/>
            <a:gdLst>
              <a:gd name="T0" fmla="*/ 222 w 541"/>
              <a:gd name="T1" fmla="*/ 55 h 382"/>
              <a:gd name="T2" fmla="*/ 261 w 541"/>
              <a:gd name="T3" fmla="*/ 144 h 382"/>
              <a:gd name="T4" fmla="*/ 301 w 541"/>
              <a:gd name="T5" fmla="*/ 126 h 382"/>
              <a:gd name="T6" fmla="*/ 282 w 541"/>
              <a:gd name="T7" fmla="*/ 1 h 382"/>
              <a:gd name="T8" fmla="*/ 453 w 541"/>
              <a:gd name="T9" fmla="*/ 259 h 382"/>
              <a:gd name="T10" fmla="*/ 427 w 541"/>
              <a:gd name="T11" fmla="*/ 277 h 382"/>
              <a:gd name="T12" fmla="*/ 512 w 541"/>
              <a:gd name="T13" fmla="*/ 364 h 382"/>
              <a:gd name="T14" fmla="*/ 93 w 541"/>
              <a:gd name="T15" fmla="*/ 277 h 382"/>
              <a:gd name="T16" fmla="*/ 111 w 541"/>
              <a:gd name="T17" fmla="*/ 259 h 382"/>
              <a:gd name="T18" fmla="*/ 81 w 541"/>
              <a:gd name="T19" fmla="*/ 263 h 382"/>
              <a:gd name="T20" fmla="*/ 12 w 541"/>
              <a:gd name="T21" fmla="*/ 382 h 382"/>
              <a:gd name="T22" fmla="*/ 536 w 541"/>
              <a:gd name="T23" fmla="*/ 367 h 382"/>
              <a:gd name="T24" fmla="*/ 453 w 541"/>
              <a:gd name="T25" fmla="*/ 259 h 382"/>
              <a:gd name="T26" fmla="*/ 337 w 541"/>
              <a:gd name="T27" fmla="*/ 341 h 382"/>
              <a:gd name="T28" fmla="*/ 275 w 541"/>
              <a:gd name="T29" fmla="*/ 340 h 382"/>
              <a:gd name="T30" fmla="*/ 358 w 541"/>
              <a:gd name="T31" fmla="*/ 209 h 382"/>
              <a:gd name="T32" fmla="*/ 362 w 541"/>
              <a:gd name="T33" fmla="*/ 272 h 382"/>
              <a:gd name="T34" fmla="*/ 271 w 541"/>
              <a:gd name="T35" fmla="*/ 212 h 382"/>
              <a:gd name="T36" fmla="*/ 180 w 541"/>
              <a:gd name="T37" fmla="*/ 272 h 382"/>
              <a:gd name="T38" fmla="*/ 184 w 541"/>
              <a:gd name="T39" fmla="*/ 209 h 382"/>
              <a:gd name="T40" fmla="*/ 267 w 541"/>
              <a:gd name="T41" fmla="*/ 340 h 382"/>
              <a:gd name="T42" fmla="*/ 205 w 541"/>
              <a:gd name="T43" fmla="*/ 341 h 382"/>
              <a:gd name="T44" fmla="*/ 271 w 541"/>
              <a:gd name="T45" fmla="*/ 349 h 382"/>
              <a:gd name="T46" fmla="*/ 307 w 541"/>
              <a:gd name="T47" fmla="*/ 140 h 382"/>
              <a:gd name="T48" fmla="*/ 256 w 541"/>
              <a:gd name="T49" fmla="*/ 156 h 382"/>
              <a:gd name="T50" fmla="*/ 234 w 541"/>
              <a:gd name="T51" fmla="*/ 140 h 382"/>
              <a:gd name="T52" fmla="*/ 162 w 541"/>
              <a:gd name="T53" fmla="*/ 164 h 382"/>
              <a:gd name="T54" fmla="*/ 118 w 541"/>
              <a:gd name="T55" fmla="*/ 242 h 382"/>
              <a:gd name="T56" fmla="*/ 148 w 541"/>
              <a:gd name="T57" fmla="*/ 322 h 382"/>
              <a:gd name="T58" fmla="*/ 211 w 541"/>
              <a:gd name="T59" fmla="*/ 312 h 382"/>
              <a:gd name="T60" fmla="*/ 181 w 541"/>
              <a:gd name="T61" fmla="*/ 285 h 382"/>
              <a:gd name="T62" fmla="*/ 174 w 541"/>
              <a:gd name="T63" fmla="*/ 259 h 382"/>
              <a:gd name="T64" fmla="*/ 271 w 541"/>
              <a:gd name="T65" fmla="*/ 207 h 382"/>
              <a:gd name="T66" fmla="*/ 373 w 541"/>
              <a:gd name="T67" fmla="*/ 194 h 382"/>
              <a:gd name="T68" fmla="*/ 373 w 541"/>
              <a:gd name="T69" fmla="*/ 259 h 382"/>
              <a:gd name="T70" fmla="*/ 349 w 541"/>
              <a:gd name="T71" fmla="*/ 292 h 382"/>
              <a:gd name="T72" fmla="*/ 352 w 541"/>
              <a:gd name="T73" fmla="*/ 341 h 382"/>
              <a:gd name="T74" fmla="*/ 424 w 541"/>
              <a:gd name="T75" fmla="*/ 259 h 382"/>
              <a:gd name="T76" fmla="*/ 420 w 541"/>
              <a:gd name="T77" fmla="*/ 235 h 382"/>
              <a:gd name="T78" fmla="*/ 362 w 541"/>
              <a:gd name="T79" fmla="*/ 151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41" h="382">
                <a:moveTo>
                  <a:pt x="260" y="1"/>
                </a:moveTo>
                <a:cubicBezTo>
                  <a:pt x="230" y="6"/>
                  <a:pt x="222" y="29"/>
                  <a:pt x="222" y="55"/>
                </a:cubicBezTo>
                <a:cubicBezTo>
                  <a:pt x="220" y="81"/>
                  <a:pt x="225" y="105"/>
                  <a:pt x="241" y="126"/>
                </a:cubicBezTo>
                <a:cubicBezTo>
                  <a:pt x="247" y="135"/>
                  <a:pt x="254" y="141"/>
                  <a:pt x="261" y="144"/>
                </a:cubicBezTo>
                <a:cubicBezTo>
                  <a:pt x="266" y="146"/>
                  <a:pt x="275" y="146"/>
                  <a:pt x="280" y="144"/>
                </a:cubicBezTo>
                <a:cubicBezTo>
                  <a:pt x="288" y="141"/>
                  <a:pt x="294" y="135"/>
                  <a:pt x="301" y="126"/>
                </a:cubicBezTo>
                <a:cubicBezTo>
                  <a:pt x="316" y="105"/>
                  <a:pt x="322" y="81"/>
                  <a:pt x="320" y="55"/>
                </a:cubicBezTo>
                <a:cubicBezTo>
                  <a:pt x="319" y="29"/>
                  <a:pt x="312" y="6"/>
                  <a:pt x="282" y="1"/>
                </a:cubicBezTo>
                <a:cubicBezTo>
                  <a:pt x="274" y="0"/>
                  <a:pt x="268" y="0"/>
                  <a:pt x="260" y="1"/>
                </a:cubicBezTo>
                <a:close/>
                <a:moveTo>
                  <a:pt x="453" y="259"/>
                </a:moveTo>
                <a:cubicBezTo>
                  <a:pt x="431" y="259"/>
                  <a:pt x="431" y="259"/>
                  <a:pt x="431" y="259"/>
                </a:cubicBezTo>
                <a:cubicBezTo>
                  <a:pt x="430" y="265"/>
                  <a:pt x="429" y="271"/>
                  <a:pt x="427" y="277"/>
                </a:cubicBezTo>
                <a:cubicBezTo>
                  <a:pt x="449" y="277"/>
                  <a:pt x="449" y="277"/>
                  <a:pt x="449" y="277"/>
                </a:cubicBezTo>
                <a:cubicBezTo>
                  <a:pt x="512" y="364"/>
                  <a:pt x="512" y="364"/>
                  <a:pt x="512" y="364"/>
                </a:cubicBezTo>
                <a:cubicBezTo>
                  <a:pt x="351" y="364"/>
                  <a:pt x="190" y="364"/>
                  <a:pt x="30" y="364"/>
                </a:cubicBezTo>
                <a:cubicBezTo>
                  <a:pt x="93" y="277"/>
                  <a:pt x="93" y="277"/>
                  <a:pt x="93" y="277"/>
                </a:cubicBezTo>
                <a:cubicBezTo>
                  <a:pt x="115" y="277"/>
                  <a:pt x="115" y="277"/>
                  <a:pt x="115" y="277"/>
                </a:cubicBezTo>
                <a:cubicBezTo>
                  <a:pt x="113" y="271"/>
                  <a:pt x="112" y="265"/>
                  <a:pt x="111" y="259"/>
                </a:cubicBezTo>
                <a:cubicBezTo>
                  <a:pt x="89" y="259"/>
                  <a:pt x="89" y="259"/>
                  <a:pt x="89" y="259"/>
                </a:cubicBezTo>
                <a:cubicBezTo>
                  <a:pt x="86" y="259"/>
                  <a:pt x="83" y="260"/>
                  <a:pt x="81" y="263"/>
                </a:cubicBezTo>
                <a:cubicBezTo>
                  <a:pt x="5" y="367"/>
                  <a:pt x="5" y="367"/>
                  <a:pt x="5" y="367"/>
                </a:cubicBezTo>
                <a:cubicBezTo>
                  <a:pt x="0" y="372"/>
                  <a:pt x="4" y="382"/>
                  <a:pt x="12" y="382"/>
                </a:cubicBezTo>
                <a:cubicBezTo>
                  <a:pt x="185" y="382"/>
                  <a:pt x="357" y="382"/>
                  <a:pt x="530" y="382"/>
                </a:cubicBezTo>
                <a:cubicBezTo>
                  <a:pt x="537" y="382"/>
                  <a:pt x="541" y="372"/>
                  <a:pt x="536" y="367"/>
                </a:cubicBezTo>
                <a:cubicBezTo>
                  <a:pt x="461" y="263"/>
                  <a:pt x="461" y="263"/>
                  <a:pt x="461" y="263"/>
                </a:cubicBezTo>
                <a:cubicBezTo>
                  <a:pt x="459" y="260"/>
                  <a:pt x="456" y="259"/>
                  <a:pt x="453" y="259"/>
                </a:cubicBezTo>
                <a:close/>
                <a:moveTo>
                  <a:pt x="271" y="349"/>
                </a:moveTo>
                <a:cubicBezTo>
                  <a:pt x="293" y="347"/>
                  <a:pt x="315" y="344"/>
                  <a:pt x="337" y="341"/>
                </a:cubicBezTo>
                <a:cubicBezTo>
                  <a:pt x="334" y="339"/>
                  <a:pt x="332" y="337"/>
                  <a:pt x="330" y="334"/>
                </a:cubicBezTo>
                <a:cubicBezTo>
                  <a:pt x="311" y="336"/>
                  <a:pt x="293" y="338"/>
                  <a:pt x="275" y="340"/>
                </a:cubicBezTo>
                <a:cubicBezTo>
                  <a:pt x="275" y="300"/>
                  <a:pt x="275" y="260"/>
                  <a:pt x="275" y="220"/>
                </a:cubicBezTo>
                <a:cubicBezTo>
                  <a:pt x="358" y="209"/>
                  <a:pt x="358" y="209"/>
                  <a:pt x="358" y="209"/>
                </a:cubicBezTo>
                <a:cubicBezTo>
                  <a:pt x="352" y="284"/>
                  <a:pt x="352" y="284"/>
                  <a:pt x="352" y="284"/>
                </a:cubicBezTo>
                <a:cubicBezTo>
                  <a:pt x="355" y="283"/>
                  <a:pt x="360" y="275"/>
                  <a:pt x="362" y="272"/>
                </a:cubicBezTo>
                <a:cubicBezTo>
                  <a:pt x="367" y="199"/>
                  <a:pt x="367" y="199"/>
                  <a:pt x="367" y="199"/>
                </a:cubicBezTo>
                <a:cubicBezTo>
                  <a:pt x="271" y="212"/>
                  <a:pt x="271" y="212"/>
                  <a:pt x="271" y="212"/>
                </a:cubicBezTo>
                <a:cubicBezTo>
                  <a:pt x="175" y="199"/>
                  <a:pt x="175" y="199"/>
                  <a:pt x="175" y="199"/>
                </a:cubicBezTo>
                <a:cubicBezTo>
                  <a:pt x="180" y="272"/>
                  <a:pt x="180" y="272"/>
                  <a:pt x="180" y="272"/>
                </a:cubicBezTo>
                <a:cubicBezTo>
                  <a:pt x="182" y="275"/>
                  <a:pt x="187" y="283"/>
                  <a:pt x="189" y="284"/>
                </a:cubicBezTo>
                <a:cubicBezTo>
                  <a:pt x="184" y="209"/>
                  <a:pt x="184" y="209"/>
                  <a:pt x="184" y="209"/>
                </a:cubicBezTo>
                <a:cubicBezTo>
                  <a:pt x="267" y="220"/>
                  <a:pt x="267" y="220"/>
                  <a:pt x="267" y="220"/>
                </a:cubicBezTo>
                <a:cubicBezTo>
                  <a:pt x="267" y="260"/>
                  <a:pt x="267" y="300"/>
                  <a:pt x="267" y="340"/>
                </a:cubicBezTo>
                <a:cubicBezTo>
                  <a:pt x="249" y="338"/>
                  <a:pt x="230" y="336"/>
                  <a:pt x="212" y="334"/>
                </a:cubicBezTo>
                <a:cubicBezTo>
                  <a:pt x="210" y="337"/>
                  <a:pt x="208" y="339"/>
                  <a:pt x="205" y="341"/>
                </a:cubicBezTo>
                <a:cubicBezTo>
                  <a:pt x="227" y="344"/>
                  <a:pt x="249" y="347"/>
                  <a:pt x="271" y="349"/>
                </a:cubicBezTo>
                <a:cubicBezTo>
                  <a:pt x="271" y="349"/>
                  <a:pt x="271" y="349"/>
                  <a:pt x="271" y="349"/>
                </a:cubicBezTo>
                <a:close/>
                <a:moveTo>
                  <a:pt x="308" y="140"/>
                </a:moveTo>
                <a:cubicBezTo>
                  <a:pt x="308" y="140"/>
                  <a:pt x="307" y="140"/>
                  <a:pt x="307" y="140"/>
                </a:cubicBezTo>
                <a:cubicBezTo>
                  <a:pt x="301" y="147"/>
                  <a:pt x="294" y="153"/>
                  <a:pt x="286" y="156"/>
                </a:cubicBezTo>
                <a:cubicBezTo>
                  <a:pt x="277" y="159"/>
                  <a:pt x="264" y="159"/>
                  <a:pt x="256" y="156"/>
                </a:cubicBezTo>
                <a:cubicBezTo>
                  <a:pt x="247" y="153"/>
                  <a:pt x="240" y="147"/>
                  <a:pt x="235" y="140"/>
                </a:cubicBezTo>
                <a:cubicBezTo>
                  <a:pt x="235" y="140"/>
                  <a:pt x="234" y="140"/>
                  <a:pt x="234" y="140"/>
                </a:cubicBezTo>
                <a:cubicBezTo>
                  <a:pt x="223" y="138"/>
                  <a:pt x="190" y="145"/>
                  <a:pt x="179" y="151"/>
                </a:cubicBezTo>
                <a:cubicBezTo>
                  <a:pt x="173" y="155"/>
                  <a:pt x="168" y="159"/>
                  <a:pt x="162" y="164"/>
                </a:cubicBezTo>
                <a:cubicBezTo>
                  <a:pt x="143" y="184"/>
                  <a:pt x="131" y="213"/>
                  <a:pt x="122" y="235"/>
                </a:cubicBezTo>
                <a:cubicBezTo>
                  <a:pt x="120" y="238"/>
                  <a:pt x="119" y="241"/>
                  <a:pt x="118" y="242"/>
                </a:cubicBezTo>
                <a:cubicBezTo>
                  <a:pt x="116" y="248"/>
                  <a:pt x="116" y="253"/>
                  <a:pt x="117" y="259"/>
                </a:cubicBezTo>
                <a:cubicBezTo>
                  <a:pt x="122" y="283"/>
                  <a:pt x="131" y="304"/>
                  <a:pt x="148" y="322"/>
                </a:cubicBezTo>
                <a:cubicBezTo>
                  <a:pt x="156" y="331"/>
                  <a:pt x="179" y="342"/>
                  <a:pt x="190" y="341"/>
                </a:cubicBezTo>
                <a:cubicBezTo>
                  <a:pt x="204" y="339"/>
                  <a:pt x="213" y="326"/>
                  <a:pt x="211" y="312"/>
                </a:cubicBezTo>
                <a:cubicBezTo>
                  <a:pt x="209" y="302"/>
                  <a:pt x="203" y="296"/>
                  <a:pt x="193" y="292"/>
                </a:cubicBezTo>
                <a:cubicBezTo>
                  <a:pt x="188" y="291"/>
                  <a:pt x="184" y="288"/>
                  <a:pt x="181" y="285"/>
                </a:cubicBezTo>
                <a:cubicBezTo>
                  <a:pt x="175" y="277"/>
                  <a:pt x="171" y="268"/>
                  <a:pt x="168" y="259"/>
                </a:cubicBezTo>
                <a:cubicBezTo>
                  <a:pt x="174" y="259"/>
                  <a:pt x="174" y="259"/>
                  <a:pt x="174" y="259"/>
                </a:cubicBezTo>
                <a:cubicBezTo>
                  <a:pt x="169" y="194"/>
                  <a:pt x="169" y="194"/>
                  <a:pt x="169" y="194"/>
                </a:cubicBezTo>
                <a:cubicBezTo>
                  <a:pt x="203" y="198"/>
                  <a:pt x="237" y="203"/>
                  <a:pt x="271" y="207"/>
                </a:cubicBezTo>
                <a:cubicBezTo>
                  <a:pt x="271" y="207"/>
                  <a:pt x="271" y="207"/>
                  <a:pt x="271" y="207"/>
                </a:cubicBezTo>
                <a:cubicBezTo>
                  <a:pt x="305" y="203"/>
                  <a:pt x="339" y="198"/>
                  <a:pt x="373" y="194"/>
                </a:cubicBezTo>
                <a:cubicBezTo>
                  <a:pt x="368" y="259"/>
                  <a:pt x="368" y="259"/>
                  <a:pt x="368" y="259"/>
                </a:cubicBezTo>
                <a:cubicBezTo>
                  <a:pt x="373" y="259"/>
                  <a:pt x="373" y="259"/>
                  <a:pt x="373" y="259"/>
                </a:cubicBezTo>
                <a:cubicBezTo>
                  <a:pt x="371" y="268"/>
                  <a:pt x="367" y="277"/>
                  <a:pt x="361" y="285"/>
                </a:cubicBezTo>
                <a:cubicBezTo>
                  <a:pt x="357" y="288"/>
                  <a:pt x="353" y="291"/>
                  <a:pt x="349" y="292"/>
                </a:cubicBezTo>
                <a:cubicBezTo>
                  <a:pt x="339" y="296"/>
                  <a:pt x="332" y="302"/>
                  <a:pt x="331" y="312"/>
                </a:cubicBezTo>
                <a:cubicBezTo>
                  <a:pt x="329" y="326"/>
                  <a:pt x="338" y="339"/>
                  <a:pt x="352" y="341"/>
                </a:cubicBezTo>
                <a:cubicBezTo>
                  <a:pt x="363" y="342"/>
                  <a:pt x="386" y="331"/>
                  <a:pt x="394" y="322"/>
                </a:cubicBezTo>
                <a:cubicBezTo>
                  <a:pt x="410" y="304"/>
                  <a:pt x="420" y="283"/>
                  <a:pt x="424" y="259"/>
                </a:cubicBezTo>
                <a:cubicBezTo>
                  <a:pt x="426" y="253"/>
                  <a:pt x="426" y="248"/>
                  <a:pt x="423" y="242"/>
                </a:cubicBezTo>
                <a:cubicBezTo>
                  <a:pt x="423" y="241"/>
                  <a:pt x="421" y="238"/>
                  <a:pt x="420" y="235"/>
                </a:cubicBezTo>
                <a:cubicBezTo>
                  <a:pt x="411" y="213"/>
                  <a:pt x="398" y="184"/>
                  <a:pt x="379" y="164"/>
                </a:cubicBezTo>
                <a:cubicBezTo>
                  <a:pt x="374" y="159"/>
                  <a:pt x="369" y="155"/>
                  <a:pt x="362" y="151"/>
                </a:cubicBezTo>
                <a:cubicBezTo>
                  <a:pt x="351" y="145"/>
                  <a:pt x="319" y="138"/>
                  <a:pt x="308" y="1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120" y="1222636"/>
            <a:ext cx="6850690" cy="5144682"/>
          </a:xfrm>
          <a:prstGeom prst="rect">
            <a:avLst/>
          </a:prstGeom>
          <a:ln w="762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272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-835451" y="4478694"/>
            <a:ext cx="8605135" cy="1403770"/>
          </a:xfrm>
          <a:prstGeom prst="parallelogram">
            <a:avLst>
              <a:gd name="adj" fmla="val 52377"/>
            </a:avLst>
          </a:prstGeom>
          <a:solidFill>
            <a:schemeClr val="bg1">
              <a:alpha val="90000"/>
            </a:schemeClr>
          </a:solidFill>
          <a:ln w="762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949" y="4903406"/>
            <a:ext cx="776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Display Signage During </a:t>
            </a:r>
            <a:r>
              <a:rPr lang="en-US" sz="2400" b="1" dirty="0"/>
              <a:t>C</a:t>
            </a:r>
            <a:r>
              <a:rPr lang="en-US" sz="2400" b="1" dirty="0" smtClean="0"/>
              <a:t>onsumer </a:t>
            </a:r>
            <a:r>
              <a:rPr lang="en-US" sz="2400" b="1" dirty="0"/>
              <a:t>J</a:t>
            </a:r>
            <a:r>
              <a:rPr lang="en-US" sz="2400" b="1" dirty="0" smtClean="0"/>
              <a:t>ourney</a:t>
            </a:r>
          </a:p>
        </p:txBody>
      </p:sp>
    </p:spTree>
    <p:extLst>
      <p:ext uri="{BB962C8B-B14F-4D97-AF65-F5344CB8AC3E}">
        <p14:creationId xmlns:p14="http://schemas.microsoft.com/office/powerpoint/2010/main" val="121491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e glasses.jpg"/>
          <p:cNvPicPr>
            <a:picLocks noChangeAspect="1"/>
          </p:cNvPicPr>
          <p:nvPr/>
        </p:nvPicPr>
        <p:blipFill>
          <a:blip r:embed="rId3">
            <a:alphaModFix amt="2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79377"/>
            <a:ext cx="9144001" cy="6012610"/>
          </a:xfrm>
          <a:prstGeom prst="rect">
            <a:avLst/>
          </a:prstGeom>
        </p:spPr>
      </p:pic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Increasing signage throughout tour will drive sales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Screen Shot 2016-01-07 at 6.44.03 PM.png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/>
          <a:stretch/>
        </p:blipFill>
        <p:spPr>
          <a:xfrm>
            <a:off x="-1" y="879377"/>
            <a:ext cx="9144001" cy="5928460"/>
          </a:xfrm>
          <a:prstGeom prst="rect">
            <a:avLst/>
          </a:prstGeom>
        </p:spPr>
      </p:pic>
      <p:pic>
        <p:nvPicPr>
          <p:cNvPr id="17" name="Picture 16" descr="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7" y="4303266"/>
            <a:ext cx="1311028" cy="1311028"/>
          </a:xfrm>
          <a:prstGeom prst="ellipse">
            <a:avLst/>
          </a:prstGeom>
          <a:ln w="57150" cmpd="sng">
            <a:solidFill>
              <a:schemeClr val="tx1"/>
            </a:solidFill>
          </a:ln>
        </p:spPr>
      </p:pic>
      <p:pic>
        <p:nvPicPr>
          <p:cNvPr id="24" name="Picture 23" descr="IMG_1701 copy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91" y="2882804"/>
            <a:ext cx="1338759" cy="1785012"/>
          </a:xfrm>
          <a:prstGeom prst="rect">
            <a:avLst/>
          </a:prstGeom>
          <a:ln w="5715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9380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-835451" y="4478694"/>
            <a:ext cx="8605135" cy="1403770"/>
          </a:xfrm>
          <a:prstGeom prst="parallelogram">
            <a:avLst>
              <a:gd name="adj" fmla="val 52377"/>
            </a:avLst>
          </a:prstGeom>
          <a:solidFill>
            <a:schemeClr val="bg1">
              <a:alpha val="90000"/>
            </a:schemeClr>
          </a:solidFill>
          <a:ln w="762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949" y="4726203"/>
            <a:ext cx="7761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Testing, Financial Analysis </a:t>
            </a:r>
          </a:p>
          <a:p>
            <a:r>
              <a:rPr lang="en-US" sz="2800" b="1" dirty="0" smtClean="0"/>
              <a:t>and Conclusion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54779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ight.jpg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27628"/>
            <a:ext cx="9274730" cy="6189116"/>
          </a:xfrm>
          <a:prstGeom prst="rect">
            <a:avLst/>
          </a:prstGeom>
        </p:spPr>
      </p:pic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Test recommendations to determine effectiveness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702928" y="1517870"/>
            <a:ext cx="1218908" cy="1741297"/>
          </a:xfrm>
          <a:custGeom>
            <a:avLst/>
            <a:gdLst>
              <a:gd name="connsiteX0" fmla="*/ 0 w 1741296"/>
              <a:gd name="connsiteY0" fmla="*/ 0 h 1218907"/>
              <a:gd name="connsiteX1" fmla="*/ 1131843 w 1741296"/>
              <a:gd name="connsiteY1" fmla="*/ 0 h 1218907"/>
              <a:gd name="connsiteX2" fmla="*/ 1741296 w 1741296"/>
              <a:gd name="connsiteY2" fmla="*/ 609454 h 1218907"/>
              <a:gd name="connsiteX3" fmla="*/ 1131843 w 1741296"/>
              <a:gd name="connsiteY3" fmla="*/ 1218907 h 1218907"/>
              <a:gd name="connsiteX4" fmla="*/ 0 w 1741296"/>
              <a:gd name="connsiteY4" fmla="*/ 1218907 h 1218907"/>
              <a:gd name="connsiteX5" fmla="*/ 609454 w 1741296"/>
              <a:gd name="connsiteY5" fmla="*/ 609454 h 1218907"/>
              <a:gd name="connsiteX6" fmla="*/ 0 w 1741296"/>
              <a:gd name="connsiteY6" fmla="*/ 0 h 12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296" h="1218907">
                <a:moveTo>
                  <a:pt x="1741295" y="0"/>
                </a:moveTo>
                <a:lnTo>
                  <a:pt x="1741295" y="792290"/>
                </a:lnTo>
                <a:lnTo>
                  <a:pt x="870647" y="1218907"/>
                </a:lnTo>
                <a:lnTo>
                  <a:pt x="1" y="792290"/>
                </a:lnTo>
                <a:lnTo>
                  <a:pt x="1" y="0"/>
                </a:lnTo>
                <a:lnTo>
                  <a:pt x="870647" y="426618"/>
                </a:lnTo>
                <a:lnTo>
                  <a:pt x="1741295" y="0"/>
                </a:lnTo>
                <a:close/>
              </a:path>
            </a:pathLst>
          </a:custGeom>
          <a:solidFill>
            <a:srgbClr val="262626"/>
          </a:solidFill>
          <a:ln>
            <a:solidFill>
              <a:srgbClr val="80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1" tIns="615805" rIns="6350" bIns="615803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smtClean="0">
              <a:latin typeface="Times New Roman"/>
              <a:cs typeface="Times New Roman"/>
            </a:endParaRPr>
          </a:p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b="1" kern="1200" dirty="0" smtClean="0">
                <a:latin typeface="Times New Roman"/>
                <a:cs typeface="Times New Roman"/>
              </a:rPr>
              <a:t>1</a:t>
            </a:r>
            <a:endParaRPr lang="en-US" sz="4400" b="1" kern="1200" dirty="0">
              <a:latin typeface="Times New Roman"/>
              <a:cs typeface="Times New Roman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921835" y="1517871"/>
            <a:ext cx="6558253" cy="1132437"/>
          </a:xfrm>
          <a:custGeom>
            <a:avLst/>
            <a:gdLst>
              <a:gd name="connsiteX0" fmla="*/ 188743 w 1132437"/>
              <a:gd name="connsiteY0" fmla="*/ 0 h 6558253"/>
              <a:gd name="connsiteX1" fmla="*/ 943694 w 1132437"/>
              <a:gd name="connsiteY1" fmla="*/ 0 h 6558253"/>
              <a:gd name="connsiteX2" fmla="*/ 1132437 w 1132437"/>
              <a:gd name="connsiteY2" fmla="*/ 188743 h 6558253"/>
              <a:gd name="connsiteX3" fmla="*/ 1132437 w 1132437"/>
              <a:gd name="connsiteY3" fmla="*/ 6558253 h 6558253"/>
              <a:gd name="connsiteX4" fmla="*/ 1132437 w 1132437"/>
              <a:gd name="connsiteY4" fmla="*/ 6558253 h 6558253"/>
              <a:gd name="connsiteX5" fmla="*/ 0 w 1132437"/>
              <a:gd name="connsiteY5" fmla="*/ 6558253 h 6558253"/>
              <a:gd name="connsiteX6" fmla="*/ 0 w 1132437"/>
              <a:gd name="connsiteY6" fmla="*/ 6558253 h 6558253"/>
              <a:gd name="connsiteX7" fmla="*/ 0 w 1132437"/>
              <a:gd name="connsiteY7" fmla="*/ 188743 h 6558253"/>
              <a:gd name="connsiteX8" fmla="*/ 188743 w 1132437"/>
              <a:gd name="connsiteY8" fmla="*/ 0 h 655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2437" h="6558253">
                <a:moveTo>
                  <a:pt x="1132437" y="1093064"/>
                </a:moveTo>
                <a:lnTo>
                  <a:pt x="1132437" y="5465189"/>
                </a:lnTo>
                <a:cubicBezTo>
                  <a:pt x="1132437" y="6068871"/>
                  <a:pt x="1117846" y="6558250"/>
                  <a:pt x="1099846" y="6558250"/>
                </a:cubicBezTo>
                <a:lnTo>
                  <a:pt x="0" y="6558250"/>
                </a:lnTo>
                <a:lnTo>
                  <a:pt x="0" y="6558250"/>
                </a:lnTo>
                <a:lnTo>
                  <a:pt x="0" y="3"/>
                </a:lnTo>
                <a:lnTo>
                  <a:pt x="0" y="3"/>
                </a:lnTo>
                <a:lnTo>
                  <a:pt x="1099846" y="3"/>
                </a:lnTo>
                <a:cubicBezTo>
                  <a:pt x="1117846" y="3"/>
                  <a:pt x="1132437" y="489382"/>
                  <a:pt x="1132437" y="1093064"/>
                </a:cubicBezTo>
                <a:close/>
              </a:path>
            </a:pathLst>
          </a:custGeom>
          <a:ln>
            <a:solidFill>
              <a:srgbClr val="800000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70520" rIns="70520" bIns="70522" numCol="1" spcCol="1270" anchor="ctr" anchorCtr="0">
            <a:noAutofit/>
          </a:bodyPr>
          <a:lstStyle/>
          <a:p>
            <a:pPr marL="285750" lvl="1" indent="-285750" algn="l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3200" b="1" kern="1200" dirty="0" smtClean="0">
                <a:latin typeface="Times New Roman"/>
                <a:cs typeface="Times New Roman"/>
              </a:rPr>
              <a:t>Control Group</a:t>
            </a:r>
            <a:endParaRPr lang="en-US" sz="3200" b="1" kern="1200" dirty="0">
              <a:latin typeface="Times New Roman"/>
              <a:cs typeface="Times New Roman"/>
            </a:endParaRP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>
                <a:latin typeface="Times New Roman"/>
                <a:cs typeface="Times New Roman"/>
              </a:rPr>
              <a:t>Use current operations</a:t>
            </a:r>
            <a:endParaRPr lang="en-US" sz="2400" kern="1200" dirty="0">
              <a:latin typeface="Times New Roman"/>
              <a:cs typeface="Times New Roman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02928" y="3066844"/>
            <a:ext cx="1218908" cy="1741297"/>
          </a:xfrm>
          <a:custGeom>
            <a:avLst/>
            <a:gdLst>
              <a:gd name="connsiteX0" fmla="*/ 0 w 1741296"/>
              <a:gd name="connsiteY0" fmla="*/ 0 h 1218907"/>
              <a:gd name="connsiteX1" fmla="*/ 1131843 w 1741296"/>
              <a:gd name="connsiteY1" fmla="*/ 0 h 1218907"/>
              <a:gd name="connsiteX2" fmla="*/ 1741296 w 1741296"/>
              <a:gd name="connsiteY2" fmla="*/ 609454 h 1218907"/>
              <a:gd name="connsiteX3" fmla="*/ 1131843 w 1741296"/>
              <a:gd name="connsiteY3" fmla="*/ 1218907 h 1218907"/>
              <a:gd name="connsiteX4" fmla="*/ 0 w 1741296"/>
              <a:gd name="connsiteY4" fmla="*/ 1218907 h 1218907"/>
              <a:gd name="connsiteX5" fmla="*/ 609454 w 1741296"/>
              <a:gd name="connsiteY5" fmla="*/ 609454 h 1218907"/>
              <a:gd name="connsiteX6" fmla="*/ 0 w 1741296"/>
              <a:gd name="connsiteY6" fmla="*/ 0 h 12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296" h="1218907">
                <a:moveTo>
                  <a:pt x="1741295" y="0"/>
                </a:moveTo>
                <a:lnTo>
                  <a:pt x="1741295" y="792290"/>
                </a:lnTo>
                <a:lnTo>
                  <a:pt x="870647" y="1218907"/>
                </a:lnTo>
                <a:lnTo>
                  <a:pt x="1" y="792290"/>
                </a:lnTo>
                <a:lnTo>
                  <a:pt x="1" y="0"/>
                </a:lnTo>
                <a:lnTo>
                  <a:pt x="870647" y="426618"/>
                </a:lnTo>
                <a:lnTo>
                  <a:pt x="1741295" y="0"/>
                </a:lnTo>
                <a:close/>
              </a:path>
            </a:pathLst>
          </a:custGeom>
          <a:solidFill>
            <a:srgbClr val="262626"/>
          </a:solidFill>
          <a:ln>
            <a:solidFill>
              <a:srgbClr val="80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1" tIns="615805" rIns="6350" bIns="615803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 smtClean="0">
              <a:latin typeface="Times New Roman"/>
              <a:cs typeface="Times New Roman"/>
            </a:endParaRPr>
          </a:p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b="1" kern="1200" dirty="0" smtClean="0">
                <a:latin typeface="Times New Roman"/>
                <a:cs typeface="Times New Roman"/>
              </a:rPr>
              <a:t>2</a:t>
            </a:r>
            <a:endParaRPr lang="en-US" sz="4400" b="1" kern="1200" dirty="0">
              <a:latin typeface="Times New Roman"/>
              <a:cs typeface="Times New Roman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921834" y="3066845"/>
            <a:ext cx="6558254" cy="1131843"/>
          </a:xfrm>
          <a:custGeom>
            <a:avLst/>
            <a:gdLst>
              <a:gd name="connsiteX0" fmla="*/ 188644 w 1131842"/>
              <a:gd name="connsiteY0" fmla="*/ 0 h 6558253"/>
              <a:gd name="connsiteX1" fmla="*/ 943198 w 1131842"/>
              <a:gd name="connsiteY1" fmla="*/ 0 h 6558253"/>
              <a:gd name="connsiteX2" fmla="*/ 1131842 w 1131842"/>
              <a:gd name="connsiteY2" fmla="*/ 188644 h 6558253"/>
              <a:gd name="connsiteX3" fmla="*/ 1131842 w 1131842"/>
              <a:gd name="connsiteY3" fmla="*/ 6558253 h 6558253"/>
              <a:gd name="connsiteX4" fmla="*/ 1131842 w 1131842"/>
              <a:gd name="connsiteY4" fmla="*/ 6558253 h 6558253"/>
              <a:gd name="connsiteX5" fmla="*/ 0 w 1131842"/>
              <a:gd name="connsiteY5" fmla="*/ 6558253 h 6558253"/>
              <a:gd name="connsiteX6" fmla="*/ 0 w 1131842"/>
              <a:gd name="connsiteY6" fmla="*/ 6558253 h 6558253"/>
              <a:gd name="connsiteX7" fmla="*/ 0 w 1131842"/>
              <a:gd name="connsiteY7" fmla="*/ 188644 h 6558253"/>
              <a:gd name="connsiteX8" fmla="*/ 188644 w 1131842"/>
              <a:gd name="connsiteY8" fmla="*/ 0 h 655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1842" h="6558253">
                <a:moveTo>
                  <a:pt x="1131842" y="1093065"/>
                </a:moveTo>
                <a:lnTo>
                  <a:pt x="1131842" y="5465188"/>
                </a:lnTo>
                <a:cubicBezTo>
                  <a:pt x="1131842" y="6068868"/>
                  <a:pt x="1117266" y="6558250"/>
                  <a:pt x="1099285" y="6558250"/>
                </a:cubicBezTo>
                <a:lnTo>
                  <a:pt x="0" y="6558250"/>
                </a:lnTo>
                <a:lnTo>
                  <a:pt x="0" y="6558250"/>
                </a:lnTo>
                <a:lnTo>
                  <a:pt x="0" y="3"/>
                </a:lnTo>
                <a:lnTo>
                  <a:pt x="0" y="3"/>
                </a:lnTo>
                <a:lnTo>
                  <a:pt x="1099285" y="3"/>
                </a:lnTo>
                <a:cubicBezTo>
                  <a:pt x="1117266" y="3"/>
                  <a:pt x="1131842" y="489385"/>
                  <a:pt x="1131842" y="1093065"/>
                </a:cubicBezTo>
                <a:close/>
              </a:path>
            </a:pathLst>
          </a:custGeom>
          <a:ln>
            <a:solidFill>
              <a:srgbClr val="800000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70492" rIns="70492" bIns="70493" numCol="1" spcCol="1270" anchor="ctr" anchorCtr="0">
            <a:noAutofit/>
          </a:bodyPr>
          <a:lstStyle/>
          <a:p>
            <a:pPr marL="285750" lvl="1" indent="-285750" algn="l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3200" b="1" kern="1200" dirty="0" smtClean="0">
                <a:latin typeface="Times New Roman"/>
                <a:cs typeface="Times New Roman"/>
              </a:rPr>
              <a:t>Treatment Group</a:t>
            </a:r>
            <a:endParaRPr lang="en-US" sz="3200" b="1" kern="1200" dirty="0">
              <a:latin typeface="Times New Roman"/>
              <a:cs typeface="Times New Roman"/>
            </a:endParaRP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>
                <a:latin typeface="Times New Roman"/>
                <a:cs typeface="Times New Roman"/>
              </a:rPr>
              <a:t>Implement recommendations</a:t>
            </a:r>
            <a:endParaRPr lang="en-US" sz="2400" kern="1200" dirty="0">
              <a:latin typeface="Times New Roman"/>
              <a:cs typeface="Times New Roman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702928" y="4615818"/>
            <a:ext cx="1218908" cy="1741297"/>
          </a:xfrm>
          <a:custGeom>
            <a:avLst/>
            <a:gdLst>
              <a:gd name="connsiteX0" fmla="*/ 0 w 1741296"/>
              <a:gd name="connsiteY0" fmla="*/ 0 h 1218907"/>
              <a:gd name="connsiteX1" fmla="*/ 1131843 w 1741296"/>
              <a:gd name="connsiteY1" fmla="*/ 0 h 1218907"/>
              <a:gd name="connsiteX2" fmla="*/ 1741296 w 1741296"/>
              <a:gd name="connsiteY2" fmla="*/ 609454 h 1218907"/>
              <a:gd name="connsiteX3" fmla="*/ 1131843 w 1741296"/>
              <a:gd name="connsiteY3" fmla="*/ 1218907 h 1218907"/>
              <a:gd name="connsiteX4" fmla="*/ 0 w 1741296"/>
              <a:gd name="connsiteY4" fmla="*/ 1218907 h 1218907"/>
              <a:gd name="connsiteX5" fmla="*/ 609454 w 1741296"/>
              <a:gd name="connsiteY5" fmla="*/ 609454 h 1218907"/>
              <a:gd name="connsiteX6" fmla="*/ 0 w 1741296"/>
              <a:gd name="connsiteY6" fmla="*/ 0 h 12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296" h="1218907">
                <a:moveTo>
                  <a:pt x="1741295" y="0"/>
                </a:moveTo>
                <a:lnTo>
                  <a:pt x="1741295" y="792290"/>
                </a:lnTo>
                <a:lnTo>
                  <a:pt x="870647" y="1218907"/>
                </a:lnTo>
                <a:lnTo>
                  <a:pt x="1" y="792290"/>
                </a:lnTo>
                <a:lnTo>
                  <a:pt x="1" y="0"/>
                </a:lnTo>
                <a:lnTo>
                  <a:pt x="870647" y="426618"/>
                </a:lnTo>
                <a:lnTo>
                  <a:pt x="174129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rgbClr val="800000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51" tIns="615805" rIns="6350" bIns="615803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 smtClean="0">
              <a:latin typeface="Times New Roman"/>
              <a:cs typeface="Times New Roman"/>
            </a:endParaRPr>
          </a:p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b="1" kern="1200" dirty="0" smtClean="0">
                <a:latin typeface="Times New Roman"/>
                <a:cs typeface="Times New Roman"/>
              </a:rPr>
              <a:t>3</a:t>
            </a:r>
            <a:endParaRPr lang="en-US" sz="4400" b="1" kern="1200" dirty="0">
              <a:latin typeface="Times New Roman"/>
              <a:cs typeface="Times New Roman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921834" y="4615818"/>
            <a:ext cx="6558254" cy="1131843"/>
          </a:xfrm>
          <a:custGeom>
            <a:avLst/>
            <a:gdLst>
              <a:gd name="connsiteX0" fmla="*/ 188644 w 1131842"/>
              <a:gd name="connsiteY0" fmla="*/ 0 h 6558253"/>
              <a:gd name="connsiteX1" fmla="*/ 943198 w 1131842"/>
              <a:gd name="connsiteY1" fmla="*/ 0 h 6558253"/>
              <a:gd name="connsiteX2" fmla="*/ 1131842 w 1131842"/>
              <a:gd name="connsiteY2" fmla="*/ 188644 h 6558253"/>
              <a:gd name="connsiteX3" fmla="*/ 1131842 w 1131842"/>
              <a:gd name="connsiteY3" fmla="*/ 6558253 h 6558253"/>
              <a:gd name="connsiteX4" fmla="*/ 1131842 w 1131842"/>
              <a:gd name="connsiteY4" fmla="*/ 6558253 h 6558253"/>
              <a:gd name="connsiteX5" fmla="*/ 0 w 1131842"/>
              <a:gd name="connsiteY5" fmla="*/ 6558253 h 6558253"/>
              <a:gd name="connsiteX6" fmla="*/ 0 w 1131842"/>
              <a:gd name="connsiteY6" fmla="*/ 6558253 h 6558253"/>
              <a:gd name="connsiteX7" fmla="*/ 0 w 1131842"/>
              <a:gd name="connsiteY7" fmla="*/ 188644 h 6558253"/>
              <a:gd name="connsiteX8" fmla="*/ 188644 w 1131842"/>
              <a:gd name="connsiteY8" fmla="*/ 0 h 655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1842" h="6558253">
                <a:moveTo>
                  <a:pt x="1131842" y="1093065"/>
                </a:moveTo>
                <a:lnTo>
                  <a:pt x="1131842" y="5465188"/>
                </a:lnTo>
                <a:cubicBezTo>
                  <a:pt x="1131842" y="6068868"/>
                  <a:pt x="1117266" y="6558250"/>
                  <a:pt x="1099285" y="6558250"/>
                </a:cubicBezTo>
                <a:lnTo>
                  <a:pt x="0" y="6558250"/>
                </a:lnTo>
                <a:lnTo>
                  <a:pt x="0" y="6558250"/>
                </a:lnTo>
                <a:lnTo>
                  <a:pt x="0" y="3"/>
                </a:lnTo>
                <a:lnTo>
                  <a:pt x="0" y="3"/>
                </a:lnTo>
                <a:lnTo>
                  <a:pt x="1099285" y="3"/>
                </a:lnTo>
                <a:cubicBezTo>
                  <a:pt x="1117266" y="3"/>
                  <a:pt x="1131842" y="489385"/>
                  <a:pt x="1131842" y="1093065"/>
                </a:cubicBezTo>
                <a:close/>
              </a:path>
            </a:pathLst>
          </a:custGeom>
          <a:ln>
            <a:solidFill>
              <a:srgbClr val="800000"/>
            </a:solidFill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70492" rIns="70492" bIns="70493" numCol="1" spcCol="1270" anchor="ctr" anchorCtr="0">
            <a:noAutofit/>
          </a:bodyPr>
          <a:lstStyle/>
          <a:p>
            <a:pPr marL="285750" lvl="1" indent="-285750" algn="l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3200" b="1" kern="1200" dirty="0" smtClean="0">
                <a:latin typeface="Times New Roman"/>
                <a:cs typeface="Times New Roman"/>
              </a:rPr>
              <a:t>Decision</a:t>
            </a:r>
            <a:endParaRPr lang="en-US" sz="3200" b="1" kern="1200" dirty="0">
              <a:latin typeface="Times New Roman"/>
              <a:cs typeface="Times New Roman"/>
            </a:endParaRP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 smtClean="0">
                <a:latin typeface="Times New Roman"/>
                <a:cs typeface="Times New Roman"/>
              </a:rPr>
              <a:t>Determine which method drives more revenue</a:t>
            </a:r>
            <a:endParaRPr lang="en-US" sz="2400" kern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742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11" r="4284"/>
          <a:stretch/>
        </p:blipFill>
        <p:spPr>
          <a:xfrm>
            <a:off x="0" y="693274"/>
            <a:ext cx="9144000" cy="616472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43275" y="1570164"/>
            <a:ext cx="7994912" cy="4179442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Break-even time is low for each change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9" name="Chart 48"/>
          <p:cNvGraphicFramePr/>
          <p:nvPr>
            <p:extLst>
              <p:ext uri="{D42A27DB-BD31-4B8C-83A1-F6EECF244321}">
                <p14:modId xmlns:p14="http://schemas.microsoft.com/office/powerpoint/2010/main" val="1914737368"/>
              </p:ext>
            </p:extLst>
          </p:nvPr>
        </p:nvGraphicFramePr>
        <p:xfrm>
          <a:off x="617117" y="1570164"/>
          <a:ext cx="7994912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966894" y="4314660"/>
            <a:ext cx="89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N/A</a:t>
            </a:r>
            <a:endParaRPr lang="en-US" sz="2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352388" y="4314660"/>
            <a:ext cx="89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N/A</a:t>
            </a:r>
            <a:endParaRPr lang="en-US" sz="2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273794" y="2894157"/>
            <a:ext cx="82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4.5</a:t>
            </a:r>
            <a:endParaRPr 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551832" y="4314660"/>
            <a:ext cx="82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0.2</a:t>
            </a:r>
            <a:endParaRPr lang="en-US" sz="20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828125" y="3687824"/>
            <a:ext cx="82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2.0</a:t>
            </a:r>
            <a:endParaRPr lang="en-US" sz="2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112506" y="2013909"/>
            <a:ext cx="82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7.2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43712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607397" y="2197900"/>
            <a:ext cx="5324691" cy="974904"/>
            <a:chOff x="3607397" y="525935"/>
            <a:chExt cx="5324691" cy="974904"/>
          </a:xfrm>
        </p:grpSpPr>
        <p:sp>
          <p:nvSpPr>
            <p:cNvPr id="35" name="Rounded Rectangle 34"/>
            <p:cNvSpPr/>
            <p:nvPr/>
          </p:nvSpPr>
          <p:spPr>
            <a:xfrm>
              <a:off x="3607397" y="525935"/>
              <a:ext cx="5324691" cy="9749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607397" y="525935"/>
              <a:ext cx="1082707" cy="9749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88584" y="525935"/>
              <a:ext cx="816982" cy="9749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607397" y="912638"/>
            <a:ext cx="5324691" cy="974904"/>
            <a:chOff x="3607397" y="525935"/>
            <a:chExt cx="5324691" cy="974904"/>
          </a:xfrm>
        </p:grpSpPr>
        <p:sp>
          <p:nvSpPr>
            <p:cNvPr id="30" name="Rounded Rectangle 29"/>
            <p:cNvSpPr/>
            <p:nvPr/>
          </p:nvSpPr>
          <p:spPr>
            <a:xfrm>
              <a:off x="3607397" y="525935"/>
              <a:ext cx="5324691" cy="9749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607397" y="525935"/>
              <a:ext cx="1082707" cy="9749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88584" y="525935"/>
              <a:ext cx="816982" cy="9749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hape 55"/>
          <p:cNvSpPr/>
          <p:nvPr/>
        </p:nvSpPr>
        <p:spPr>
          <a:xfrm>
            <a:off x="-80800" y="0"/>
            <a:ext cx="3473099" cy="68580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56"/>
          <p:cNvSpPr txBox="1"/>
          <p:nvPr/>
        </p:nvSpPr>
        <p:spPr>
          <a:xfrm>
            <a:off x="0" y="224353"/>
            <a:ext cx="3318899" cy="6384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 </a:t>
            </a:r>
            <a:r>
              <a:rPr lang="en-US" sz="11500" b="1" dirty="0" smtClean="0">
                <a:solidFill>
                  <a:schemeClr val="bg1"/>
                </a:solidFill>
              </a:rPr>
              <a:t>14%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Increase in revenue</a:t>
            </a:r>
          </a:p>
          <a:p>
            <a:endParaRPr lang="en-US" sz="4400" b="1" dirty="0">
              <a:solidFill>
                <a:schemeClr val="bg1"/>
              </a:solidFill>
            </a:endParaRPr>
          </a:p>
          <a:p>
            <a:r>
              <a:rPr lang="en-US" sz="5500" b="1" dirty="0" smtClean="0">
                <a:solidFill>
                  <a:schemeClr val="bg1"/>
                </a:solidFill>
              </a:rPr>
              <a:t>$140,000 </a:t>
            </a:r>
            <a:r>
              <a:rPr lang="en-US" sz="4400" dirty="0">
                <a:solidFill>
                  <a:schemeClr val="bg1"/>
                </a:solidFill>
              </a:rPr>
              <a:t>A</a:t>
            </a:r>
            <a:r>
              <a:rPr lang="en-US" sz="4400" dirty="0" smtClean="0">
                <a:solidFill>
                  <a:schemeClr val="bg1"/>
                </a:solidFill>
              </a:rPr>
              <a:t>nnually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886626" y="2332514"/>
            <a:ext cx="652583" cy="692696"/>
            <a:chOff x="7635875" y="3557588"/>
            <a:chExt cx="1138238" cy="1065212"/>
          </a:xfrm>
          <a:solidFill>
            <a:srgbClr val="FFFFFF"/>
          </a:solidFill>
        </p:grpSpPr>
        <p:sp>
          <p:nvSpPr>
            <p:cNvPr id="14" name="Oval 157"/>
            <p:cNvSpPr>
              <a:spLocks noChangeArrowheads="1"/>
            </p:cNvSpPr>
            <p:nvPr/>
          </p:nvSpPr>
          <p:spPr bwMode="auto">
            <a:xfrm>
              <a:off x="8094663" y="3557588"/>
              <a:ext cx="263525" cy="263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8"/>
            <p:cNvSpPr>
              <a:spLocks noEditPoints="1"/>
            </p:cNvSpPr>
            <p:nvPr/>
          </p:nvSpPr>
          <p:spPr bwMode="auto">
            <a:xfrm>
              <a:off x="7894638" y="3836988"/>
              <a:ext cx="595313" cy="338137"/>
            </a:xfrm>
            <a:custGeom>
              <a:avLst/>
              <a:gdLst>
                <a:gd name="T0" fmla="*/ 35 w 230"/>
                <a:gd name="T1" fmla="*/ 64 h 131"/>
                <a:gd name="T2" fmla="*/ 51 w 230"/>
                <a:gd name="T3" fmla="*/ 69 h 131"/>
                <a:gd name="T4" fmla="*/ 52 w 230"/>
                <a:gd name="T5" fmla="*/ 69 h 131"/>
                <a:gd name="T6" fmla="*/ 73 w 230"/>
                <a:gd name="T7" fmla="*/ 64 h 131"/>
                <a:gd name="T8" fmla="*/ 73 w 230"/>
                <a:gd name="T9" fmla="*/ 100 h 131"/>
                <a:gd name="T10" fmla="*/ 75 w 230"/>
                <a:gd name="T11" fmla="*/ 131 h 131"/>
                <a:gd name="T12" fmla="*/ 180 w 230"/>
                <a:gd name="T13" fmla="*/ 131 h 131"/>
                <a:gd name="T14" fmla="*/ 181 w 230"/>
                <a:gd name="T15" fmla="*/ 112 h 131"/>
                <a:gd name="T16" fmla="*/ 186 w 230"/>
                <a:gd name="T17" fmla="*/ 115 h 131"/>
                <a:gd name="T18" fmla="*/ 206 w 230"/>
                <a:gd name="T19" fmla="*/ 109 h 131"/>
                <a:gd name="T20" fmla="*/ 227 w 230"/>
                <a:gd name="T21" fmla="*/ 66 h 131"/>
                <a:gd name="T22" fmla="*/ 221 w 230"/>
                <a:gd name="T23" fmla="*/ 47 h 131"/>
                <a:gd name="T24" fmla="*/ 220 w 230"/>
                <a:gd name="T25" fmla="*/ 46 h 131"/>
                <a:gd name="T26" fmla="*/ 207 w 230"/>
                <a:gd name="T27" fmla="*/ 39 h 131"/>
                <a:gd name="T28" fmla="*/ 195 w 230"/>
                <a:gd name="T29" fmla="*/ 32 h 131"/>
                <a:gd name="T30" fmla="*/ 171 w 230"/>
                <a:gd name="T31" fmla="*/ 20 h 131"/>
                <a:gd name="T32" fmla="*/ 167 w 230"/>
                <a:gd name="T33" fmla="*/ 28 h 131"/>
                <a:gd name="T34" fmla="*/ 144 w 230"/>
                <a:gd name="T35" fmla="*/ 72 h 131"/>
                <a:gd name="T36" fmla="*/ 134 w 230"/>
                <a:gd name="T37" fmla="*/ 38 h 131"/>
                <a:gd name="T38" fmla="*/ 134 w 230"/>
                <a:gd name="T39" fmla="*/ 33 h 131"/>
                <a:gd name="T40" fmla="*/ 137 w 230"/>
                <a:gd name="T41" fmla="*/ 25 h 131"/>
                <a:gd name="T42" fmla="*/ 140 w 230"/>
                <a:gd name="T43" fmla="*/ 25 h 131"/>
                <a:gd name="T44" fmla="*/ 144 w 230"/>
                <a:gd name="T45" fmla="*/ 28 h 131"/>
                <a:gd name="T46" fmla="*/ 145 w 230"/>
                <a:gd name="T47" fmla="*/ 29 h 131"/>
                <a:gd name="T48" fmla="*/ 147 w 230"/>
                <a:gd name="T49" fmla="*/ 26 h 131"/>
                <a:gd name="T50" fmla="*/ 147 w 230"/>
                <a:gd name="T51" fmla="*/ 25 h 131"/>
                <a:gd name="T52" fmla="*/ 145 w 230"/>
                <a:gd name="T53" fmla="*/ 15 h 131"/>
                <a:gd name="T54" fmla="*/ 144 w 230"/>
                <a:gd name="T55" fmla="*/ 10 h 131"/>
                <a:gd name="T56" fmla="*/ 139 w 230"/>
                <a:gd name="T57" fmla="*/ 10 h 131"/>
                <a:gd name="T58" fmla="*/ 132 w 230"/>
                <a:gd name="T59" fmla="*/ 14 h 131"/>
                <a:gd name="T60" fmla="*/ 124 w 230"/>
                <a:gd name="T61" fmla="*/ 14 h 131"/>
                <a:gd name="T62" fmla="*/ 117 w 230"/>
                <a:gd name="T63" fmla="*/ 9 h 131"/>
                <a:gd name="T64" fmla="*/ 112 w 230"/>
                <a:gd name="T65" fmla="*/ 10 h 131"/>
                <a:gd name="T66" fmla="*/ 111 w 230"/>
                <a:gd name="T67" fmla="*/ 15 h 131"/>
                <a:gd name="T68" fmla="*/ 110 w 230"/>
                <a:gd name="T69" fmla="*/ 17 h 131"/>
                <a:gd name="T70" fmla="*/ 108 w 230"/>
                <a:gd name="T71" fmla="*/ 26 h 131"/>
                <a:gd name="T72" fmla="*/ 112 w 230"/>
                <a:gd name="T73" fmla="*/ 28 h 131"/>
                <a:gd name="T74" fmla="*/ 115 w 230"/>
                <a:gd name="T75" fmla="*/ 25 h 131"/>
                <a:gd name="T76" fmla="*/ 119 w 230"/>
                <a:gd name="T77" fmla="*/ 25 h 131"/>
                <a:gd name="T78" fmla="*/ 122 w 230"/>
                <a:gd name="T79" fmla="*/ 33 h 131"/>
                <a:gd name="T80" fmla="*/ 122 w 230"/>
                <a:gd name="T81" fmla="*/ 38 h 131"/>
                <a:gd name="T82" fmla="*/ 111 w 230"/>
                <a:gd name="T83" fmla="*/ 71 h 131"/>
                <a:gd name="T84" fmla="*/ 83 w 230"/>
                <a:gd name="T85" fmla="*/ 31 h 131"/>
                <a:gd name="T86" fmla="*/ 79 w 230"/>
                <a:gd name="T87" fmla="*/ 24 h 131"/>
                <a:gd name="T88" fmla="*/ 69 w 230"/>
                <a:gd name="T89" fmla="*/ 28 h 131"/>
                <a:gd name="T90" fmla="*/ 52 w 230"/>
                <a:gd name="T91" fmla="*/ 36 h 131"/>
                <a:gd name="T92" fmla="*/ 26 w 230"/>
                <a:gd name="T93" fmla="*/ 6 h 131"/>
                <a:gd name="T94" fmla="*/ 8 w 230"/>
                <a:gd name="T95" fmla="*/ 4 h 131"/>
                <a:gd name="T96" fmla="*/ 5 w 230"/>
                <a:gd name="T97" fmla="*/ 22 h 131"/>
                <a:gd name="T98" fmla="*/ 35 w 230"/>
                <a:gd name="T99" fmla="*/ 64 h 131"/>
                <a:gd name="T100" fmla="*/ 182 w 230"/>
                <a:gd name="T101" fmla="*/ 90 h 131"/>
                <a:gd name="T102" fmla="*/ 182 w 230"/>
                <a:gd name="T103" fmla="*/ 64 h 131"/>
                <a:gd name="T104" fmla="*/ 192 w 230"/>
                <a:gd name="T105" fmla="*/ 68 h 131"/>
                <a:gd name="T106" fmla="*/ 182 w 230"/>
                <a:gd name="T107" fmla="*/ 9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0" h="131">
                  <a:moveTo>
                    <a:pt x="35" y="64"/>
                  </a:moveTo>
                  <a:cubicBezTo>
                    <a:pt x="39" y="69"/>
                    <a:pt x="45" y="71"/>
                    <a:pt x="51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9" y="67"/>
                    <a:pt x="66" y="66"/>
                    <a:pt x="73" y="64"/>
                  </a:cubicBezTo>
                  <a:cubicBezTo>
                    <a:pt x="73" y="100"/>
                    <a:pt x="73" y="100"/>
                    <a:pt x="73" y="100"/>
                  </a:cubicBezTo>
                  <a:cubicBezTo>
                    <a:pt x="73" y="110"/>
                    <a:pt x="74" y="121"/>
                    <a:pt x="75" y="131"/>
                  </a:cubicBezTo>
                  <a:cubicBezTo>
                    <a:pt x="180" y="131"/>
                    <a:pt x="180" y="131"/>
                    <a:pt x="180" y="131"/>
                  </a:cubicBezTo>
                  <a:cubicBezTo>
                    <a:pt x="181" y="125"/>
                    <a:pt x="181" y="118"/>
                    <a:pt x="181" y="112"/>
                  </a:cubicBezTo>
                  <a:cubicBezTo>
                    <a:pt x="183" y="113"/>
                    <a:pt x="184" y="114"/>
                    <a:pt x="186" y="115"/>
                  </a:cubicBezTo>
                  <a:cubicBezTo>
                    <a:pt x="193" y="119"/>
                    <a:pt x="202" y="116"/>
                    <a:pt x="206" y="109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30" y="59"/>
                    <a:pt x="228" y="51"/>
                    <a:pt x="221" y="47"/>
                  </a:cubicBezTo>
                  <a:cubicBezTo>
                    <a:pt x="220" y="46"/>
                    <a:pt x="220" y="46"/>
                    <a:pt x="220" y="46"/>
                  </a:cubicBezTo>
                  <a:cubicBezTo>
                    <a:pt x="216" y="43"/>
                    <a:pt x="211" y="41"/>
                    <a:pt x="207" y="39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187" y="28"/>
                    <a:pt x="179" y="24"/>
                    <a:pt x="171" y="20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3" y="37"/>
                    <a:pt x="133" y="35"/>
                    <a:pt x="134" y="33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4"/>
                    <a:pt x="139" y="24"/>
                    <a:pt x="140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5" y="28"/>
                    <a:pt x="145" y="29"/>
                  </a:cubicBezTo>
                  <a:cubicBezTo>
                    <a:pt x="146" y="29"/>
                    <a:pt x="147" y="28"/>
                    <a:pt x="147" y="26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143" y="8"/>
                    <a:pt x="140" y="8"/>
                    <a:pt x="139" y="10"/>
                  </a:cubicBezTo>
                  <a:cubicBezTo>
                    <a:pt x="137" y="12"/>
                    <a:pt x="134" y="13"/>
                    <a:pt x="132" y="14"/>
                  </a:cubicBezTo>
                  <a:cubicBezTo>
                    <a:pt x="129" y="15"/>
                    <a:pt x="126" y="15"/>
                    <a:pt x="124" y="14"/>
                  </a:cubicBezTo>
                  <a:cubicBezTo>
                    <a:pt x="121" y="13"/>
                    <a:pt x="119" y="12"/>
                    <a:pt x="117" y="9"/>
                  </a:cubicBezTo>
                  <a:cubicBezTo>
                    <a:pt x="115" y="8"/>
                    <a:pt x="112" y="8"/>
                    <a:pt x="112" y="1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8"/>
                    <a:pt x="110" y="29"/>
                    <a:pt x="112" y="28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6" y="24"/>
                    <a:pt x="118" y="24"/>
                    <a:pt x="119" y="2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5"/>
                    <a:pt x="123" y="37"/>
                    <a:pt x="122" y="38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1" y="71"/>
                    <a:pt x="88" y="40"/>
                    <a:pt x="83" y="31"/>
                  </a:cubicBezTo>
                  <a:cubicBezTo>
                    <a:pt x="82" y="29"/>
                    <a:pt x="81" y="26"/>
                    <a:pt x="79" y="24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3" y="31"/>
                    <a:pt x="58" y="33"/>
                    <a:pt x="52" y="3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1" y="0"/>
                    <a:pt x="13" y="0"/>
                    <a:pt x="8" y="4"/>
                  </a:cubicBezTo>
                  <a:cubicBezTo>
                    <a:pt x="2" y="8"/>
                    <a:pt x="0" y="16"/>
                    <a:pt x="5" y="22"/>
                  </a:cubicBezTo>
                  <a:lnTo>
                    <a:pt x="35" y="64"/>
                  </a:lnTo>
                  <a:close/>
                  <a:moveTo>
                    <a:pt x="182" y="90"/>
                  </a:moveTo>
                  <a:cubicBezTo>
                    <a:pt x="182" y="64"/>
                    <a:pt x="182" y="64"/>
                    <a:pt x="182" y="64"/>
                  </a:cubicBezTo>
                  <a:cubicBezTo>
                    <a:pt x="192" y="68"/>
                    <a:pt x="192" y="68"/>
                    <a:pt x="192" y="68"/>
                  </a:cubicBezTo>
                  <a:lnTo>
                    <a:pt x="182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159"/>
            <p:cNvSpPr>
              <a:spLocks noChangeArrowheads="1"/>
            </p:cNvSpPr>
            <p:nvPr/>
          </p:nvSpPr>
          <p:spPr bwMode="auto">
            <a:xfrm>
              <a:off x="7710488" y="4232275"/>
              <a:ext cx="204788" cy="2016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0"/>
            <p:cNvSpPr>
              <a:spLocks/>
            </p:cNvSpPr>
            <p:nvPr/>
          </p:nvSpPr>
          <p:spPr bwMode="auto">
            <a:xfrm>
              <a:off x="7635875" y="4460875"/>
              <a:ext cx="354013" cy="161925"/>
            </a:xfrm>
            <a:custGeom>
              <a:avLst/>
              <a:gdLst>
                <a:gd name="T0" fmla="*/ 137 w 137"/>
                <a:gd name="T1" fmla="*/ 45 h 63"/>
                <a:gd name="T2" fmla="*/ 137 w 137"/>
                <a:gd name="T3" fmla="*/ 40 h 63"/>
                <a:gd name="T4" fmla="*/ 124 w 137"/>
                <a:gd name="T5" fmla="*/ 27 h 63"/>
                <a:gd name="T6" fmla="*/ 123 w 137"/>
                <a:gd name="T7" fmla="*/ 27 h 63"/>
                <a:gd name="T8" fmla="*/ 111 w 137"/>
                <a:gd name="T9" fmla="*/ 27 h 63"/>
                <a:gd name="T10" fmla="*/ 93 w 137"/>
                <a:gd name="T11" fmla="*/ 12 h 63"/>
                <a:gd name="T12" fmla="*/ 81 w 137"/>
                <a:gd name="T13" fmla="*/ 6 h 63"/>
                <a:gd name="T14" fmla="*/ 79 w 137"/>
                <a:gd name="T15" fmla="*/ 3 h 63"/>
                <a:gd name="T16" fmla="*/ 76 w 137"/>
                <a:gd name="T17" fmla="*/ 0 h 63"/>
                <a:gd name="T18" fmla="*/ 61 w 137"/>
                <a:gd name="T19" fmla="*/ 0 h 63"/>
                <a:gd name="T20" fmla="*/ 58 w 137"/>
                <a:gd name="T21" fmla="*/ 3 h 63"/>
                <a:gd name="T22" fmla="*/ 56 w 137"/>
                <a:gd name="T23" fmla="*/ 5 h 63"/>
                <a:gd name="T24" fmla="*/ 44 w 137"/>
                <a:gd name="T25" fmla="*/ 10 h 63"/>
                <a:gd name="T26" fmla="*/ 25 w 137"/>
                <a:gd name="T27" fmla="*/ 27 h 63"/>
                <a:gd name="T28" fmla="*/ 0 w 137"/>
                <a:gd name="T29" fmla="*/ 27 h 63"/>
                <a:gd name="T30" fmla="*/ 0 w 137"/>
                <a:gd name="T31" fmla="*/ 63 h 63"/>
                <a:gd name="T32" fmla="*/ 137 w 137"/>
                <a:gd name="T33" fmla="*/ 63 h 63"/>
                <a:gd name="T34" fmla="*/ 137 w 137"/>
                <a:gd name="T35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" h="63">
                  <a:moveTo>
                    <a:pt x="137" y="45"/>
                  </a:moveTo>
                  <a:cubicBezTo>
                    <a:pt x="137" y="40"/>
                    <a:pt x="137" y="40"/>
                    <a:pt x="137" y="40"/>
                  </a:cubicBezTo>
                  <a:cubicBezTo>
                    <a:pt x="137" y="33"/>
                    <a:pt x="131" y="27"/>
                    <a:pt x="124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6" y="21"/>
                    <a:pt x="99" y="16"/>
                    <a:pt x="93" y="12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0" y="5"/>
                    <a:pt x="79" y="4"/>
                    <a:pt x="79" y="3"/>
                  </a:cubicBezTo>
                  <a:cubicBezTo>
                    <a:pt x="79" y="1"/>
                    <a:pt x="78" y="0"/>
                    <a:pt x="76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9" y="0"/>
                    <a:pt x="58" y="1"/>
                    <a:pt x="58" y="3"/>
                  </a:cubicBezTo>
                  <a:cubicBezTo>
                    <a:pt x="58" y="4"/>
                    <a:pt x="57" y="5"/>
                    <a:pt x="56" y="5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7" y="14"/>
                    <a:pt x="30" y="20"/>
                    <a:pt x="2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37" y="63"/>
                    <a:pt x="137" y="63"/>
                    <a:pt x="137" y="63"/>
                  </a:cubicBezTo>
                  <a:lnTo>
                    <a:pt x="13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1"/>
            <p:cNvSpPr>
              <a:spLocks/>
            </p:cNvSpPr>
            <p:nvPr/>
          </p:nvSpPr>
          <p:spPr bwMode="auto">
            <a:xfrm>
              <a:off x="8107363" y="4232275"/>
              <a:ext cx="201613" cy="201612"/>
            </a:xfrm>
            <a:custGeom>
              <a:avLst/>
              <a:gdLst>
                <a:gd name="T0" fmla="*/ 26 w 78"/>
                <a:gd name="T1" fmla="*/ 76 h 78"/>
                <a:gd name="T2" fmla="*/ 39 w 78"/>
                <a:gd name="T3" fmla="*/ 78 h 78"/>
                <a:gd name="T4" fmla="*/ 78 w 78"/>
                <a:gd name="T5" fmla="*/ 39 h 78"/>
                <a:gd name="T6" fmla="*/ 39 w 78"/>
                <a:gd name="T7" fmla="*/ 0 h 78"/>
                <a:gd name="T8" fmla="*/ 3 w 78"/>
                <a:gd name="T9" fmla="*/ 25 h 78"/>
                <a:gd name="T10" fmla="*/ 0 w 78"/>
                <a:gd name="T11" fmla="*/ 39 h 78"/>
                <a:gd name="T12" fmla="*/ 26 w 78"/>
                <a:gd name="T13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78">
                  <a:moveTo>
                    <a:pt x="26" y="76"/>
                  </a:moveTo>
                  <a:cubicBezTo>
                    <a:pt x="30" y="77"/>
                    <a:pt x="35" y="78"/>
                    <a:pt x="39" y="78"/>
                  </a:cubicBezTo>
                  <a:cubicBezTo>
                    <a:pt x="61" y="78"/>
                    <a:pt x="78" y="61"/>
                    <a:pt x="78" y="39"/>
                  </a:cubicBezTo>
                  <a:cubicBezTo>
                    <a:pt x="78" y="17"/>
                    <a:pt x="61" y="0"/>
                    <a:pt x="39" y="0"/>
                  </a:cubicBezTo>
                  <a:cubicBezTo>
                    <a:pt x="22" y="0"/>
                    <a:pt x="8" y="10"/>
                    <a:pt x="3" y="25"/>
                  </a:cubicBezTo>
                  <a:cubicBezTo>
                    <a:pt x="1" y="30"/>
                    <a:pt x="0" y="34"/>
                    <a:pt x="0" y="39"/>
                  </a:cubicBezTo>
                  <a:cubicBezTo>
                    <a:pt x="0" y="56"/>
                    <a:pt x="11" y="70"/>
                    <a:pt x="2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2"/>
            <p:cNvSpPr>
              <a:spLocks/>
            </p:cNvSpPr>
            <p:nvPr/>
          </p:nvSpPr>
          <p:spPr bwMode="auto">
            <a:xfrm>
              <a:off x="8031163" y="4460875"/>
              <a:ext cx="355600" cy="161925"/>
            </a:xfrm>
            <a:custGeom>
              <a:avLst/>
              <a:gdLst>
                <a:gd name="T0" fmla="*/ 0 w 137"/>
                <a:gd name="T1" fmla="*/ 27 h 63"/>
                <a:gd name="T2" fmla="*/ 0 w 137"/>
                <a:gd name="T3" fmla="*/ 45 h 63"/>
                <a:gd name="T4" fmla="*/ 0 w 137"/>
                <a:gd name="T5" fmla="*/ 63 h 63"/>
                <a:gd name="T6" fmla="*/ 137 w 137"/>
                <a:gd name="T7" fmla="*/ 63 h 63"/>
                <a:gd name="T8" fmla="*/ 137 w 137"/>
                <a:gd name="T9" fmla="*/ 45 h 63"/>
                <a:gd name="T10" fmla="*/ 137 w 137"/>
                <a:gd name="T11" fmla="*/ 40 h 63"/>
                <a:gd name="T12" fmla="*/ 124 w 137"/>
                <a:gd name="T13" fmla="*/ 27 h 63"/>
                <a:gd name="T14" fmla="*/ 111 w 137"/>
                <a:gd name="T15" fmla="*/ 27 h 63"/>
                <a:gd name="T16" fmla="*/ 92 w 137"/>
                <a:gd name="T17" fmla="*/ 12 h 63"/>
                <a:gd name="T18" fmla="*/ 81 w 137"/>
                <a:gd name="T19" fmla="*/ 6 h 63"/>
                <a:gd name="T20" fmla="*/ 80 w 137"/>
                <a:gd name="T21" fmla="*/ 5 h 63"/>
                <a:gd name="T22" fmla="*/ 79 w 137"/>
                <a:gd name="T23" fmla="*/ 3 h 63"/>
                <a:gd name="T24" fmla="*/ 76 w 137"/>
                <a:gd name="T25" fmla="*/ 0 h 63"/>
                <a:gd name="T26" fmla="*/ 64 w 137"/>
                <a:gd name="T27" fmla="*/ 0 h 63"/>
                <a:gd name="T28" fmla="*/ 61 w 137"/>
                <a:gd name="T29" fmla="*/ 0 h 63"/>
                <a:gd name="T30" fmla="*/ 57 w 137"/>
                <a:gd name="T31" fmla="*/ 3 h 63"/>
                <a:gd name="T32" fmla="*/ 56 w 137"/>
                <a:gd name="T33" fmla="*/ 5 h 63"/>
                <a:gd name="T34" fmla="*/ 44 w 137"/>
                <a:gd name="T35" fmla="*/ 10 h 63"/>
                <a:gd name="T36" fmla="*/ 25 w 137"/>
                <a:gd name="T37" fmla="*/ 27 h 63"/>
                <a:gd name="T38" fmla="*/ 0 w 137"/>
                <a:gd name="T39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7" h="63">
                  <a:moveTo>
                    <a:pt x="0" y="27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45"/>
                    <a:pt x="137" y="45"/>
                    <a:pt x="137" y="45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33"/>
                    <a:pt x="131" y="27"/>
                    <a:pt x="124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6" y="21"/>
                    <a:pt x="99" y="16"/>
                    <a:pt x="92" y="12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1"/>
                    <a:pt x="78" y="0"/>
                    <a:pt x="7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9" y="0"/>
                    <a:pt x="57" y="1"/>
                    <a:pt x="57" y="3"/>
                  </a:cubicBezTo>
                  <a:cubicBezTo>
                    <a:pt x="57" y="4"/>
                    <a:pt x="57" y="5"/>
                    <a:pt x="56" y="5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7" y="14"/>
                    <a:pt x="30" y="20"/>
                    <a:pt x="25" y="27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63"/>
            <p:cNvSpPr>
              <a:spLocks noChangeArrowheads="1"/>
            </p:cNvSpPr>
            <p:nvPr/>
          </p:nvSpPr>
          <p:spPr bwMode="auto">
            <a:xfrm>
              <a:off x="8494713" y="4232275"/>
              <a:ext cx="204788" cy="2016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4"/>
            <p:cNvSpPr>
              <a:spLocks/>
            </p:cNvSpPr>
            <p:nvPr/>
          </p:nvSpPr>
          <p:spPr bwMode="auto">
            <a:xfrm>
              <a:off x="8420100" y="4460875"/>
              <a:ext cx="354013" cy="161925"/>
            </a:xfrm>
            <a:custGeom>
              <a:avLst/>
              <a:gdLst>
                <a:gd name="T0" fmla="*/ 92 w 137"/>
                <a:gd name="T1" fmla="*/ 12 h 63"/>
                <a:gd name="T2" fmla="*/ 81 w 137"/>
                <a:gd name="T3" fmla="*/ 6 h 63"/>
                <a:gd name="T4" fmla="*/ 79 w 137"/>
                <a:gd name="T5" fmla="*/ 3 h 63"/>
                <a:gd name="T6" fmla="*/ 76 w 137"/>
                <a:gd name="T7" fmla="*/ 0 h 63"/>
                <a:gd name="T8" fmla="*/ 61 w 137"/>
                <a:gd name="T9" fmla="*/ 0 h 63"/>
                <a:gd name="T10" fmla="*/ 57 w 137"/>
                <a:gd name="T11" fmla="*/ 3 h 63"/>
                <a:gd name="T12" fmla="*/ 56 w 137"/>
                <a:gd name="T13" fmla="*/ 5 h 63"/>
                <a:gd name="T14" fmla="*/ 44 w 137"/>
                <a:gd name="T15" fmla="*/ 10 h 63"/>
                <a:gd name="T16" fmla="*/ 25 w 137"/>
                <a:gd name="T17" fmla="*/ 27 h 63"/>
                <a:gd name="T18" fmla="*/ 15 w 137"/>
                <a:gd name="T19" fmla="*/ 27 h 63"/>
                <a:gd name="T20" fmla="*/ 0 w 137"/>
                <a:gd name="T21" fmla="*/ 27 h 63"/>
                <a:gd name="T22" fmla="*/ 0 w 137"/>
                <a:gd name="T23" fmla="*/ 45 h 63"/>
                <a:gd name="T24" fmla="*/ 0 w 137"/>
                <a:gd name="T25" fmla="*/ 63 h 63"/>
                <a:gd name="T26" fmla="*/ 137 w 137"/>
                <a:gd name="T27" fmla="*/ 63 h 63"/>
                <a:gd name="T28" fmla="*/ 137 w 137"/>
                <a:gd name="T29" fmla="*/ 40 h 63"/>
                <a:gd name="T30" fmla="*/ 124 w 137"/>
                <a:gd name="T31" fmla="*/ 27 h 63"/>
                <a:gd name="T32" fmla="*/ 111 w 137"/>
                <a:gd name="T33" fmla="*/ 27 h 63"/>
                <a:gd name="T34" fmla="*/ 92 w 137"/>
                <a:gd name="T35" fmla="*/ 1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7" h="63">
                  <a:moveTo>
                    <a:pt x="92" y="12"/>
                  </a:moveTo>
                  <a:cubicBezTo>
                    <a:pt x="81" y="6"/>
                    <a:pt x="81" y="6"/>
                    <a:pt x="81" y="6"/>
                  </a:cubicBezTo>
                  <a:cubicBezTo>
                    <a:pt x="80" y="5"/>
                    <a:pt x="79" y="4"/>
                    <a:pt x="79" y="3"/>
                  </a:cubicBezTo>
                  <a:cubicBezTo>
                    <a:pt x="79" y="1"/>
                    <a:pt x="78" y="0"/>
                    <a:pt x="76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9" y="0"/>
                    <a:pt x="57" y="1"/>
                    <a:pt x="57" y="3"/>
                  </a:cubicBezTo>
                  <a:cubicBezTo>
                    <a:pt x="57" y="4"/>
                    <a:pt x="57" y="5"/>
                    <a:pt x="56" y="5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37" y="14"/>
                    <a:pt x="30" y="20"/>
                    <a:pt x="2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37" y="33"/>
                    <a:pt x="131" y="27"/>
                    <a:pt x="124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6" y="21"/>
                    <a:pt x="99" y="16"/>
                    <a:pt x="9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Freeform 50"/>
          <p:cNvSpPr>
            <a:spLocks noEditPoints="1"/>
          </p:cNvSpPr>
          <p:nvPr/>
        </p:nvSpPr>
        <p:spPr bwMode="auto">
          <a:xfrm>
            <a:off x="3888367" y="1108949"/>
            <a:ext cx="679943" cy="616740"/>
          </a:xfrm>
          <a:custGeom>
            <a:avLst/>
            <a:gdLst>
              <a:gd name="T0" fmla="*/ 51 w 419"/>
              <a:gd name="T1" fmla="*/ 221 h 323"/>
              <a:gd name="T2" fmla="*/ 368 w 419"/>
              <a:gd name="T3" fmla="*/ 221 h 323"/>
              <a:gd name="T4" fmla="*/ 387 w 419"/>
              <a:gd name="T5" fmla="*/ 205 h 323"/>
              <a:gd name="T6" fmla="*/ 387 w 419"/>
              <a:gd name="T7" fmla="*/ 16 h 323"/>
              <a:gd name="T8" fmla="*/ 368 w 419"/>
              <a:gd name="T9" fmla="*/ 0 h 323"/>
              <a:gd name="T10" fmla="*/ 51 w 419"/>
              <a:gd name="T11" fmla="*/ 0 h 323"/>
              <a:gd name="T12" fmla="*/ 32 w 419"/>
              <a:gd name="T13" fmla="*/ 16 h 323"/>
              <a:gd name="T14" fmla="*/ 32 w 419"/>
              <a:gd name="T15" fmla="*/ 205 h 323"/>
              <a:gd name="T16" fmla="*/ 51 w 419"/>
              <a:gd name="T17" fmla="*/ 221 h 323"/>
              <a:gd name="T18" fmla="*/ 51 w 419"/>
              <a:gd name="T19" fmla="*/ 19 h 323"/>
              <a:gd name="T20" fmla="*/ 368 w 419"/>
              <a:gd name="T21" fmla="*/ 19 h 323"/>
              <a:gd name="T22" fmla="*/ 368 w 419"/>
              <a:gd name="T23" fmla="*/ 202 h 323"/>
              <a:gd name="T24" fmla="*/ 51 w 419"/>
              <a:gd name="T25" fmla="*/ 202 h 323"/>
              <a:gd name="T26" fmla="*/ 51 w 419"/>
              <a:gd name="T27" fmla="*/ 19 h 323"/>
              <a:gd name="T28" fmla="*/ 419 w 419"/>
              <a:gd name="T29" fmla="*/ 309 h 323"/>
              <a:gd name="T30" fmla="*/ 405 w 419"/>
              <a:gd name="T31" fmla="*/ 323 h 323"/>
              <a:gd name="T32" fmla="*/ 14 w 419"/>
              <a:gd name="T33" fmla="*/ 323 h 323"/>
              <a:gd name="T34" fmla="*/ 0 w 419"/>
              <a:gd name="T35" fmla="*/ 309 h 323"/>
              <a:gd name="T36" fmla="*/ 32 w 419"/>
              <a:gd name="T37" fmla="*/ 242 h 323"/>
              <a:gd name="T38" fmla="*/ 387 w 419"/>
              <a:gd name="T39" fmla="*/ 242 h 323"/>
              <a:gd name="T40" fmla="*/ 419 w 419"/>
              <a:gd name="T41" fmla="*/ 30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9" h="323">
                <a:moveTo>
                  <a:pt x="51" y="221"/>
                </a:moveTo>
                <a:cubicBezTo>
                  <a:pt x="368" y="221"/>
                  <a:pt x="368" y="221"/>
                  <a:pt x="368" y="221"/>
                </a:cubicBezTo>
                <a:cubicBezTo>
                  <a:pt x="379" y="221"/>
                  <a:pt x="387" y="214"/>
                  <a:pt x="387" y="205"/>
                </a:cubicBezTo>
                <a:cubicBezTo>
                  <a:pt x="387" y="16"/>
                  <a:pt x="387" y="16"/>
                  <a:pt x="387" y="16"/>
                </a:cubicBezTo>
                <a:cubicBezTo>
                  <a:pt x="387" y="7"/>
                  <a:pt x="379" y="0"/>
                  <a:pt x="368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41" y="0"/>
                  <a:pt x="32" y="7"/>
                  <a:pt x="32" y="16"/>
                </a:cubicBezTo>
                <a:cubicBezTo>
                  <a:pt x="32" y="205"/>
                  <a:pt x="32" y="205"/>
                  <a:pt x="32" y="205"/>
                </a:cubicBezTo>
                <a:cubicBezTo>
                  <a:pt x="32" y="214"/>
                  <a:pt x="41" y="221"/>
                  <a:pt x="51" y="221"/>
                </a:cubicBezTo>
                <a:close/>
                <a:moveTo>
                  <a:pt x="51" y="19"/>
                </a:moveTo>
                <a:cubicBezTo>
                  <a:pt x="368" y="19"/>
                  <a:pt x="368" y="19"/>
                  <a:pt x="368" y="19"/>
                </a:cubicBezTo>
                <a:cubicBezTo>
                  <a:pt x="368" y="202"/>
                  <a:pt x="368" y="202"/>
                  <a:pt x="368" y="202"/>
                </a:cubicBezTo>
                <a:cubicBezTo>
                  <a:pt x="51" y="202"/>
                  <a:pt x="51" y="202"/>
                  <a:pt x="51" y="202"/>
                </a:cubicBezTo>
                <a:lnTo>
                  <a:pt x="51" y="19"/>
                </a:lnTo>
                <a:close/>
                <a:moveTo>
                  <a:pt x="419" y="309"/>
                </a:moveTo>
                <a:cubicBezTo>
                  <a:pt x="419" y="316"/>
                  <a:pt x="413" y="323"/>
                  <a:pt x="405" y="323"/>
                </a:cubicBezTo>
                <a:cubicBezTo>
                  <a:pt x="14" y="323"/>
                  <a:pt x="14" y="323"/>
                  <a:pt x="14" y="323"/>
                </a:cubicBezTo>
                <a:cubicBezTo>
                  <a:pt x="7" y="323"/>
                  <a:pt x="0" y="316"/>
                  <a:pt x="0" y="309"/>
                </a:cubicBezTo>
                <a:cubicBezTo>
                  <a:pt x="0" y="301"/>
                  <a:pt x="32" y="242"/>
                  <a:pt x="32" y="242"/>
                </a:cubicBezTo>
                <a:cubicBezTo>
                  <a:pt x="387" y="242"/>
                  <a:pt x="387" y="242"/>
                  <a:pt x="387" y="242"/>
                </a:cubicBezTo>
                <a:cubicBezTo>
                  <a:pt x="387" y="242"/>
                  <a:pt x="419" y="301"/>
                  <a:pt x="419" y="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3607397" y="4965549"/>
            <a:ext cx="5324691" cy="987732"/>
            <a:chOff x="3607397" y="525935"/>
            <a:chExt cx="5324691" cy="987732"/>
          </a:xfrm>
        </p:grpSpPr>
        <p:sp>
          <p:nvSpPr>
            <p:cNvPr id="40" name="Rounded Rectangle 39"/>
            <p:cNvSpPr/>
            <p:nvPr/>
          </p:nvSpPr>
          <p:spPr>
            <a:xfrm>
              <a:off x="3607397" y="525935"/>
              <a:ext cx="5324691" cy="9749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607397" y="525935"/>
              <a:ext cx="1082707" cy="9749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88584" y="538763"/>
              <a:ext cx="816982" cy="9749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Freeform 14"/>
          <p:cNvSpPr>
            <a:spLocks noEditPoints="1"/>
          </p:cNvSpPr>
          <p:nvPr/>
        </p:nvSpPr>
        <p:spPr bwMode="auto">
          <a:xfrm>
            <a:off x="3870390" y="5055345"/>
            <a:ext cx="755562" cy="800488"/>
          </a:xfrm>
          <a:custGeom>
            <a:avLst/>
            <a:gdLst>
              <a:gd name="T0" fmla="*/ 347 w 456"/>
              <a:gd name="T1" fmla="*/ 55 h 476"/>
              <a:gd name="T2" fmla="*/ 454 w 456"/>
              <a:gd name="T3" fmla="*/ 84 h 476"/>
              <a:gd name="T4" fmla="*/ 456 w 456"/>
              <a:gd name="T5" fmla="*/ 85 h 476"/>
              <a:gd name="T6" fmla="*/ 349 w 456"/>
              <a:gd name="T7" fmla="*/ 476 h 476"/>
              <a:gd name="T8" fmla="*/ 138 w 456"/>
              <a:gd name="T9" fmla="*/ 418 h 476"/>
              <a:gd name="T10" fmla="*/ 220 w 456"/>
              <a:gd name="T11" fmla="*/ 418 h 476"/>
              <a:gd name="T12" fmla="*/ 333 w 456"/>
              <a:gd name="T13" fmla="*/ 449 h 476"/>
              <a:gd name="T14" fmla="*/ 429 w 456"/>
              <a:gd name="T15" fmla="*/ 100 h 476"/>
              <a:gd name="T16" fmla="*/ 347 w 456"/>
              <a:gd name="T17" fmla="*/ 77 h 476"/>
              <a:gd name="T18" fmla="*/ 347 w 456"/>
              <a:gd name="T19" fmla="*/ 55 h 476"/>
              <a:gd name="T20" fmla="*/ 334 w 456"/>
              <a:gd name="T21" fmla="*/ 0 h 476"/>
              <a:gd name="T22" fmla="*/ 334 w 456"/>
              <a:gd name="T23" fmla="*/ 348 h 476"/>
              <a:gd name="T24" fmla="*/ 330 w 456"/>
              <a:gd name="T25" fmla="*/ 358 h 476"/>
              <a:gd name="T26" fmla="*/ 290 w 456"/>
              <a:gd name="T27" fmla="*/ 401 h 476"/>
              <a:gd name="T28" fmla="*/ 277 w 456"/>
              <a:gd name="T29" fmla="*/ 406 h 476"/>
              <a:gd name="T30" fmla="*/ 84 w 456"/>
              <a:gd name="T31" fmla="*/ 406 h 476"/>
              <a:gd name="T32" fmla="*/ 106 w 456"/>
              <a:gd name="T33" fmla="*/ 384 h 476"/>
              <a:gd name="T34" fmla="*/ 272 w 456"/>
              <a:gd name="T35" fmla="*/ 384 h 476"/>
              <a:gd name="T36" fmla="*/ 273 w 456"/>
              <a:gd name="T37" fmla="*/ 384 h 476"/>
              <a:gd name="T38" fmla="*/ 273 w 456"/>
              <a:gd name="T39" fmla="*/ 383 h 476"/>
              <a:gd name="T40" fmla="*/ 273 w 456"/>
              <a:gd name="T41" fmla="*/ 358 h 476"/>
              <a:gd name="T42" fmla="*/ 289 w 456"/>
              <a:gd name="T43" fmla="*/ 343 h 476"/>
              <a:gd name="T44" fmla="*/ 311 w 456"/>
              <a:gd name="T45" fmla="*/ 343 h 476"/>
              <a:gd name="T46" fmla="*/ 312 w 456"/>
              <a:gd name="T47" fmla="*/ 343 h 476"/>
              <a:gd name="T48" fmla="*/ 312 w 456"/>
              <a:gd name="T49" fmla="*/ 342 h 476"/>
              <a:gd name="T50" fmla="*/ 312 w 456"/>
              <a:gd name="T51" fmla="*/ 21 h 476"/>
              <a:gd name="T52" fmla="*/ 35 w 456"/>
              <a:gd name="T53" fmla="*/ 21 h 476"/>
              <a:gd name="T54" fmla="*/ 35 w 456"/>
              <a:gd name="T55" fmla="*/ 331 h 476"/>
              <a:gd name="T56" fmla="*/ 13 w 456"/>
              <a:gd name="T57" fmla="*/ 353 h 476"/>
              <a:gd name="T58" fmla="*/ 13 w 456"/>
              <a:gd name="T59" fmla="*/ 0 h 476"/>
              <a:gd name="T60" fmla="*/ 334 w 456"/>
              <a:gd name="T61" fmla="*/ 0 h 476"/>
              <a:gd name="T62" fmla="*/ 62 w 456"/>
              <a:gd name="T63" fmla="*/ 77 h 476"/>
              <a:gd name="T64" fmla="*/ 283 w 456"/>
              <a:gd name="T65" fmla="*/ 77 h 476"/>
              <a:gd name="T66" fmla="*/ 283 w 456"/>
              <a:gd name="T67" fmla="*/ 103 h 476"/>
              <a:gd name="T68" fmla="*/ 62 w 456"/>
              <a:gd name="T69" fmla="*/ 103 h 476"/>
              <a:gd name="T70" fmla="*/ 62 w 456"/>
              <a:gd name="T71" fmla="*/ 77 h 476"/>
              <a:gd name="T72" fmla="*/ 62 w 456"/>
              <a:gd name="T73" fmla="*/ 126 h 476"/>
              <a:gd name="T74" fmla="*/ 283 w 456"/>
              <a:gd name="T75" fmla="*/ 126 h 476"/>
              <a:gd name="T76" fmla="*/ 283 w 456"/>
              <a:gd name="T77" fmla="*/ 152 h 476"/>
              <a:gd name="T78" fmla="*/ 62 w 456"/>
              <a:gd name="T79" fmla="*/ 152 h 476"/>
              <a:gd name="T80" fmla="*/ 62 w 456"/>
              <a:gd name="T81" fmla="*/ 126 h 476"/>
              <a:gd name="T82" fmla="*/ 62 w 456"/>
              <a:gd name="T83" fmla="*/ 174 h 476"/>
              <a:gd name="T84" fmla="*/ 157 w 456"/>
              <a:gd name="T85" fmla="*/ 174 h 476"/>
              <a:gd name="T86" fmla="*/ 157 w 456"/>
              <a:gd name="T87" fmla="*/ 200 h 476"/>
              <a:gd name="T88" fmla="*/ 62 w 456"/>
              <a:gd name="T89" fmla="*/ 200 h 476"/>
              <a:gd name="T90" fmla="*/ 62 w 456"/>
              <a:gd name="T91" fmla="*/ 174 h 476"/>
              <a:gd name="T92" fmla="*/ 40 w 456"/>
              <a:gd name="T93" fmla="*/ 428 h 476"/>
              <a:gd name="T94" fmla="*/ 155 w 456"/>
              <a:gd name="T95" fmla="*/ 313 h 476"/>
              <a:gd name="T96" fmla="*/ 115 w 456"/>
              <a:gd name="T97" fmla="*/ 273 h 476"/>
              <a:gd name="T98" fmla="*/ 0 w 456"/>
              <a:gd name="T99" fmla="*/ 388 h 476"/>
              <a:gd name="T100" fmla="*/ 40 w 456"/>
              <a:gd name="T101" fmla="*/ 428 h 476"/>
              <a:gd name="T102" fmla="*/ 162 w 456"/>
              <a:gd name="T103" fmla="*/ 286 h 476"/>
              <a:gd name="T104" fmla="*/ 173 w 456"/>
              <a:gd name="T105" fmla="*/ 261 h 476"/>
              <a:gd name="T106" fmla="*/ 167 w 456"/>
              <a:gd name="T107" fmla="*/ 256 h 476"/>
              <a:gd name="T108" fmla="*/ 142 w 456"/>
              <a:gd name="T109" fmla="*/ 266 h 476"/>
              <a:gd name="T110" fmla="*/ 151 w 456"/>
              <a:gd name="T111" fmla="*/ 277 h 476"/>
              <a:gd name="T112" fmla="*/ 162 w 456"/>
              <a:gd name="T113" fmla="*/ 28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56" h="476">
                <a:moveTo>
                  <a:pt x="347" y="55"/>
                </a:moveTo>
                <a:cubicBezTo>
                  <a:pt x="454" y="84"/>
                  <a:pt x="454" y="84"/>
                  <a:pt x="454" y="84"/>
                </a:cubicBezTo>
                <a:cubicBezTo>
                  <a:pt x="456" y="85"/>
                  <a:pt x="456" y="85"/>
                  <a:pt x="456" y="85"/>
                </a:cubicBezTo>
                <a:cubicBezTo>
                  <a:pt x="349" y="476"/>
                  <a:pt x="349" y="476"/>
                  <a:pt x="349" y="476"/>
                </a:cubicBezTo>
                <a:cubicBezTo>
                  <a:pt x="138" y="418"/>
                  <a:pt x="138" y="418"/>
                  <a:pt x="138" y="418"/>
                </a:cubicBezTo>
                <a:cubicBezTo>
                  <a:pt x="220" y="418"/>
                  <a:pt x="220" y="418"/>
                  <a:pt x="220" y="418"/>
                </a:cubicBezTo>
                <a:cubicBezTo>
                  <a:pt x="333" y="449"/>
                  <a:pt x="333" y="449"/>
                  <a:pt x="333" y="449"/>
                </a:cubicBezTo>
                <a:cubicBezTo>
                  <a:pt x="429" y="100"/>
                  <a:pt x="429" y="100"/>
                  <a:pt x="429" y="100"/>
                </a:cubicBezTo>
                <a:cubicBezTo>
                  <a:pt x="347" y="77"/>
                  <a:pt x="347" y="77"/>
                  <a:pt x="347" y="77"/>
                </a:cubicBezTo>
                <a:cubicBezTo>
                  <a:pt x="347" y="55"/>
                  <a:pt x="347" y="55"/>
                  <a:pt x="347" y="55"/>
                </a:cubicBezTo>
                <a:close/>
                <a:moveTo>
                  <a:pt x="334" y="0"/>
                </a:moveTo>
                <a:cubicBezTo>
                  <a:pt x="334" y="348"/>
                  <a:pt x="334" y="348"/>
                  <a:pt x="334" y="348"/>
                </a:cubicBezTo>
                <a:cubicBezTo>
                  <a:pt x="334" y="352"/>
                  <a:pt x="333" y="355"/>
                  <a:pt x="330" y="358"/>
                </a:cubicBezTo>
                <a:cubicBezTo>
                  <a:pt x="290" y="401"/>
                  <a:pt x="290" y="401"/>
                  <a:pt x="290" y="401"/>
                </a:cubicBezTo>
                <a:cubicBezTo>
                  <a:pt x="286" y="404"/>
                  <a:pt x="282" y="406"/>
                  <a:pt x="277" y="406"/>
                </a:cubicBezTo>
                <a:cubicBezTo>
                  <a:pt x="84" y="406"/>
                  <a:pt x="84" y="406"/>
                  <a:pt x="84" y="406"/>
                </a:cubicBezTo>
                <a:cubicBezTo>
                  <a:pt x="106" y="384"/>
                  <a:pt x="106" y="384"/>
                  <a:pt x="106" y="384"/>
                </a:cubicBezTo>
                <a:cubicBezTo>
                  <a:pt x="161" y="384"/>
                  <a:pt x="211" y="384"/>
                  <a:pt x="272" y="384"/>
                </a:cubicBezTo>
                <a:cubicBezTo>
                  <a:pt x="272" y="384"/>
                  <a:pt x="273" y="384"/>
                  <a:pt x="273" y="384"/>
                </a:cubicBezTo>
                <a:cubicBezTo>
                  <a:pt x="273" y="384"/>
                  <a:pt x="273" y="383"/>
                  <a:pt x="273" y="383"/>
                </a:cubicBezTo>
                <a:cubicBezTo>
                  <a:pt x="273" y="358"/>
                  <a:pt x="273" y="358"/>
                  <a:pt x="273" y="358"/>
                </a:cubicBezTo>
                <a:cubicBezTo>
                  <a:pt x="273" y="349"/>
                  <a:pt x="279" y="343"/>
                  <a:pt x="289" y="343"/>
                </a:cubicBezTo>
                <a:cubicBezTo>
                  <a:pt x="311" y="343"/>
                  <a:pt x="311" y="343"/>
                  <a:pt x="311" y="343"/>
                </a:cubicBezTo>
                <a:cubicBezTo>
                  <a:pt x="311" y="343"/>
                  <a:pt x="312" y="343"/>
                  <a:pt x="312" y="343"/>
                </a:cubicBezTo>
                <a:cubicBezTo>
                  <a:pt x="312" y="343"/>
                  <a:pt x="312" y="342"/>
                  <a:pt x="312" y="342"/>
                </a:cubicBezTo>
                <a:cubicBezTo>
                  <a:pt x="312" y="21"/>
                  <a:pt x="312" y="21"/>
                  <a:pt x="312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331"/>
                  <a:pt x="35" y="331"/>
                  <a:pt x="35" y="331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3" y="0"/>
                  <a:pt x="13" y="0"/>
                  <a:pt x="13" y="0"/>
                </a:cubicBezTo>
                <a:cubicBezTo>
                  <a:pt x="334" y="0"/>
                  <a:pt x="334" y="0"/>
                  <a:pt x="334" y="0"/>
                </a:cubicBezTo>
                <a:close/>
                <a:moveTo>
                  <a:pt x="62" y="77"/>
                </a:moveTo>
                <a:cubicBezTo>
                  <a:pt x="283" y="77"/>
                  <a:pt x="283" y="77"/>
                  <a:pt x="283" y="77"/>
                </a:cubicBezTo>
                <a:cubicBezTo>
                  <a:pt x="283" y="103"/>
                  <a:pt x="283" y="103"/>
                  <a:pt x="283" y="103"/>
                </a:cubicBezTo>
                <a:cubicBezTo>
                  <a:pt x="62" y="103"/>
                  <a:pt x="62" y="103"/>
                  <a:pt x="62" y="103"/>
                </a:cubicBezTo>
                <a:cubicBezTo>
                  <a:pt x="62" y="77"/>
                  <a:pt x="62" y="77"/>
                  <a:pt x="62" y="77"/>
                </a:cubicBezTo>
                <a:close/>
                <a:moveTo>
                  <a:pt x="62" y="126"/>
                </a:moveTo>
                <a:cubicBezTo>
                  <a:pt x="283" y="126"/>
                  <a:pt x="283" y="126"/>
                  <a:pt x="283" y="126"/>
                </a:cubicBezTo>
                <a:cubicBezTo>
                  <a:pt x="283" y="152"/>
                  <a:pt x="283" y="152"/>
                  <a:pt x="283" y="152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2" y="126"/>
                  <a:pt x="62" y="126"/>
                  <a:pt x="62" y="126"/>
                </a:cubicBezTo>
                <a:close/>
                <a:moveTo>
                  <a:pt x="62" y="174"/>
                </a:moveTo>
                <a:cubicBezTo>
                  <a:pt x="157" y="174"/>
                  <a:pt x="157" y="174"/>
                  <a:pt x="157" y="174"/>
                </a:cubicBezTo>
                <a:cubicBezTo>
                  <a:pt x="157" y="200"/>
                  <a:pt x="157" y="200"/>
                  <a:pt x="157" y="200"/>
                </a:cubicBezTo>
                <a:cubicBezTo>
                  <a:pt x="62" y="200"/>
                  <a:pt x="62" y="200"/>
                  <a:pt x="62" y="200"/>
                </a:cubicBezTo>
                <a:cubicBezTo>
                  <a:pt x="62" y="174"/>
                  <a:pt x="62" y="174"/>
                  <a:pt x="62" y="174"/>
                </a:cubicBezTo>
                <a:close/>
                <a:moveTo>
                  <a:pt x="40" y="428"/>
                </a:moveTo>
                <a:cubicBezTo>
                  <a:pt x="155" y="313"/>
                  <a:pt x="155" y="313"/>
                  <a:pt x="155" y="313"/>
                </a:cubicBezTo>
                <a:cubicBezTo>
                  <a:pt x="139" y="303"/>
                  <a:pt x="125" y="289"/>
                  <a:pt x="115" y="273"/>
                </a:cubicBezTo>
                <a:cubicBezTo>
                  <a:pt x="0" y="388"/>
                  <a:pt x="0" y="388"/>
                  <a:pt x="0" y="388"/>
                </a:cubicBezTo>
                <a:cubicBezTo>
                  <a:pt x="10" y="404"/>
                  <a:pt x="24" y="418"/>
                  <a:pt x="40" y="428"/>
                </a:cubicBezTo>
                <a:close/>
                <a:moveTo>
                  <a:pt x="162" y="286"/>
                </a:moveTo>
                <a:cubicBezTo>
                  <a:pt x="164" y="282"/>
                  <a:pt x="172" y="264"/>
                  <a:pt x="173" y="261"/>
                </a:cubicBezTo>
                <a:cubicBezTo>
                  <a:pt x="173" y="257"/>
                  <a:pt x="171" y="255"/>
                  <a:pt x="167" y="256"/>
                </a:cubicBezTo>
                <a:cubicBezTo>
                  <a:pt x="164" y="256"/>
                  <a:pt x="146" y="264"/>
                  <a:pt x="142" y="266"/>
                </a:cubicBezTo>
                <a:cubicBezTo>
                  <a:pt x="145" y="270"/>
                  <a:pt x="148" y="273"/>
                  <a:pt x="151" y="277"/>
                </a:cubicBezTo>
                <a:cubicBezTo>
                  <a:pt x="155" y="280"/>
                  <a:pt x="158" y="283"/>
                  <a:pt x="162" y="2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3607397" y="3564490"/>
            <a:ext cx="5324691" cy="974904"/>
            <a:chOff x="3607397" y="525935"/>
            <a:chExt cx="5324691" cy="974904"/>
          </a:xfrm>
        </p:grpSpPr>
        <p:sp>
          <p:nvSpPr>
            <p:cNvPr id="53" name="Rounded Rectangle 52"/>
            <p:cNvSpPr/>
            <p:nvPr/>
          </p:nvSpPr>
          <p:spPr>
            <a:xfrm>
              <a:off x="3607397" y="525935"/>
              <a:ext cx="5324691" cy="9749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607397" y="525935"/>
              <a:ext cx="1082707" cy="974904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88584" y="525935"/>
              <a:ext cx="816982" cy="9749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844732" y="3692977"/>
            <a:ext cx="728673" cy="785813"/>
            <a:chOff x="4110038" y="2124075"/>
            <a:chExt cx="927100" cy="974726"/>
          </a:xfrm>
          <a:solidFill>
            <a:srgbClr val="FFFFFF"/>
          </a:solidFill>
        </p:grpSpPr>
        <p:sp>
          <p:nvSpPr>
            <p:cNvPr id="27" name="Freeform 58"/>
            <p:cNvSpPr>
              <a:spLocks noEditPoints="1"/>
            </p:cNvSpPr>
            <p:nvPr/>
          </p:nvSpPr>
          <p:spPr bwMode="auto">
            <a:xfrm>
              <a:off x="4460876" y="2312988"/>
              <a:ext cx="490538" cy="785813"/>
            </a:xfrm>
            <a:custGeom>
              <a:avLst/>
              <a:gdLst>
                <a:gd name="T0" fmla="*/ 52 w 182"/>
                <a:gd name="T1" fmla="*/ 228 h 292"/>
                <a:gd name="T2" fmla="*/ 63 w 182"/>
                <a:gd name="T3" fmla="*/ 247 h 292"/>
                <a:gd name="T4" fmla="*/ 64 w 182"/>
                <a:gd name="T5" fmla="*/ 288 h 292"/>
                <a:gd name="T6" fmla="*/ 72 w 182"/>
                <a:gd name="T7" fmla="*/ 292 h 292"/>
                <a:gd name="T8" fmla="*/ 162 w 182"/>
                <a:gd name="T9" fmla="*/ 287 h 292"/>
                <a:gd name="T10" fmla="*/ 163 w 182"/>
                <a:gd name="T11" fmla="*/ 246 h 292"/>
                <a:gd name="T12" fmla="*/ 170 w 182"/>
                <a:gd name="T13" fmla="*/ 228 h 292"/>
                <a:gd name="T14" fmla="*/ 182 w 182"/>
                <a:gd name="T15" fmla="*/ 170 h 292"/>
                <a:gd name="T16" fmla="*/ 182 w 182"/>
                <a:gd name="T17" fmla="*/ 125 h 292"/>
                <a:gd name="T18" fmla="*/ 182 w 182"/>
                <a:gd name="T19" fmla="*/ 106 h 292"/>
                <a:gd name="T20" fmla="*/ 158 w 182"/>
                <a:gd name="T21" fmla="*/ 82 h 292"/>
                <a:gd name="T22" fmla="*/ 149 w 182"/>
                <a:gd name="T23" fmla="*/ 82 h 292"/>
                <a:gd name="T24" fmla="*/ 128 w 182"/>
                <a:gd name="T25" fmla="*/ 69 h 292"/>
                <a:gd name="T26" fmla="*/ 118 w 182"/>
                <a:gd name="T27" fmla="*/ 69 h 292"/>
                <a:gd name="T28" fmla="*/ 93 w 182"/>
                <a:gd name="T29" fmla="*/ 60 h 292"/>
                <a:gd name="T30" fmla="*/ 90 w 182"/>
                <a:gd name="T31" fmla="*/ 12 h 292"/>
                <a:gd name="T32" fmla="*/ 69 w 182"/>
                <a:gd name="T33" fmla="*/ 0 h 292"/>
                <a:gd name="T34" fmla="*/ 46 w 182"/>
                <a:gd name="T35" fmla="*/ 7 h 292"/>
                <a:gd name="T36" fmla="*/ 39 w 182"/>
                <a:gd name="T37" fmla="*/ 103 h 292"/>
                <a:gd name="T38" fmla="*/ 2 w 182"/>
                <a:gd name="T39" fmla="*/ 138 h 292"/>
                <a:gd name="T40" fmla="*/ 45 w 182"/>
                <a:gd name="T41" fmla="*/ 204 h 292"/>
                <a:gd name="T42" fmla="*/ 51 w 182"/>
                <a:gd name="T43" fmla="*/ 24 h 292"/>
                <a:gd name="T44" fmla="*/ 63 w 182"/>
                <a:gd name="T45" fmla="*/ 13 h 292"/>
                <a:gd name="T46" fmla="*/ 69 w 182"/>
                <a:gd name="T47" fmla="*/ 13 h 292"/>
                <a:gd name="T48" fmla="*/ 80 w 182"/>
                <a:gd name="T49" fmla="*/ 24 h 292"/>
                <a:gd name="T50" fmla="*/ 81 w 182"/>
                <a:gd name="T51" fmla="*/ 117 h 292"/>
                <a:gd name="T52" fmla="*/ 84 w 182"/>
                <a:gd name="T53" fmla="*/ 76 h 292"/>
                <a:gd name="T54" fmla="*/ 99 w 182"/>
                <a:gd name="T55" fmla="*/ 73 h 292"/>
                <a:gd name="T56" fmla="*/ 108 w 182"/>
                <a:gd name="T57" fmla="*/ 78 h 292"/>
                <a:gd name="T58" fmla="*/ 110 w 182"/>
                <a:gd name="T59" fmla="*/ 117 h 292"/>
                <a:gd name="T60" fmla="*/ 111 w 182"/>
                <a:gd name="T61" fmla="*/ 117 h 292"/>
                <a:gd name="T62" fmla="*/ 114 w 182"/>
                <a:gd name="T63" fmla="*/ 85 h 292"/>
                <a:gd name="T64" fmla="*/ 128 w 182"/>
                <a:gd name="T65" fmla="*/ 82 h 292"/>
                <a:gd name="T66" fmla="*/ 138 w 182"/>
                <a:gd name="T67" fmla="*/ 87 h 292"/>
                <a:gd name="T68" fmla="*/ 139 w 182"/>
                <a:gd name="T69" fmla="*/ 116 h 292"/>
                <a:gd name="T70" fmla="*/ 140 w 182"/>
                <a:gd name="T71" fmla="*/ 106 h 292"/>
                <a:gd name="T72" fmla="*/ 151 w 182"/>
                <a:gd name="T73" fmla="*/ 95 h 292"/>
                <a:gd name="T74" fmla="*/ 158 w 182"/>
                <a:gd name="T75" fmla="*/ 95 h 292"/>
                <a:gd name="T76" fmla="*/ 169 w 182"/>
                <a:gd name="T77" fmla="*/ 106 h 292"/>
                <a:gd name="T78" fmla="*/ 169 w 182"/>
                <a:gd name="T79" fmla="*/ 128 h 292"/>
                <a:gd name="T80" fmla="*/ 167 w 182"/>
                <a:gd name="T81" fmla="*/ 191 h 292"/>
                <a:gd name="T82" fmla="*/ 145 w 182"/>
                <a:gd name="T83" fmla="*/ 235 h 292"/>
                <a:gd name="T84" fmla="*/ 77 w 182"/>
                <a:gd name="T85" fmla="*/ 236 h 292"/>
                <a:gd name="T86" fmla="*/ 64 w 182"/>
                <a:gd name="T87" fmla="*/ 225 h 292"/>
                <a:gd name="T88" fmla="*/ 14 w 182"/>
                <a:gd name="T89" fmla="*/ 141 h 292"/>
                <a:gd name="T90" fmla="*/ 51 w 182"/>
                <a:gd name="T91" fmla="*/ 127 h 292"/>
                <a:gd name="T92" fmla="*/ 154 w 182"/>
                <a:gd name="T93" fmla="*/ 280 h 292"/>
                <a:gd name="T94" fmla="*/ 74 w 182"/>
                <a:gd name="T95" fmla="*/ 248 h 292"/>
                <a:gd name="T96" fmla="*/ 151 w 182"/>
                <a:gd name="T97" fmla="*/ 247 h 292"/>
                <a:gd name="T98" fmla="*/ 154 w 182"/>
                <a:gd name="T99" fmla="*/ 28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2" h="292">
                  <a:moveTo>
                    <a:pt x="45" y="204"/>
                  </a:moveTo>
                  <a:cubicBezTo>
                    <a:pt x="52" y="228"/>
                    <a:pt x="52" y="228"/>
                    <a:pt x="52" y="228"/>
                  </a:cubicBezTo>
                  <a:cubicBezTo>
                    <a:pt x="53" y="235"/>
                    <a:pt x="58" y="241"/>
                    <a:pt x="63" y="244"/>
                  </a:cubicBezTo>
                  <a:cubicBezTo>
                    <a:pt x="63" y="245"/>
                    <a:pt x="63" y="246"/>
                    <a:pt x="63" y="247"/>
                  </a:cubicBezTo>
                  <a:cubicBezTo>
                    <a:pt x="61" y="280"/>
                    <a:pt x="61" y="280"/>
                    <a:pt x="61" y="280"/>
                  </a:cubicBezTo>
                  <a:cubicBezTo>
                    <a:pt x="60" y="283"/>
                    <a:pt x="61" y="286"/>
                    <a:pt x="64" y="288"/>
                  </a:cubicBezTo>
                  <a:cubicBezTo>
                    <a:pt x="66" y="291"/>
                    <a:pt x="69" y="292"/>
                    <a:pt x="72" y="292"/>
                  </a:cubicBezTo>
                  <a:cubicBezTo>
                    <a:pt x="72" y="292"/>
                    <a:pt x="72" y="292"/>
                    <a:pt x="72" y="292"/>
                  </a:cubicBezTo>
                  <a:cubicBezTo>
                    <a:pt x="154" y="291"/>
                    <a:pt x="154" y="291"/>
                    <a:pt x="154" y="291"/>
                  </a:cubicBezTo>
                  <a:cubicBezTo>
                    <a:pt x="157" y="291"/>
                    <a:pt x="160" y="290"/>
                    <a:pt x="162" y="287"/>
                  </a:cubicBezTo>
                  <a:cubicBezTo>
                    <a:pt x="165" y="285"/>
                    <a:pt x="166" y="282"/>
                    <a:pt x="165" y="279"/>
                  </a:cubicBezTo>
                  <a:cubicBezTo>
                    <a:pt x="163" y="246"/>
                    <a:pt x="163" y="246"/>
                    <a:pt x="163" y="246"/>
                  </a:cubicBezTo>
                  <a:cubicBezTo>
                    <a:pt x="162" y="244"/>
                    <a:pt x="162" y="243"/>
                    <a:pt x="161" y="242"/>
                  </a:cubicBezTo>
                  <a:cubicBezTo>
                    <a:pt x="166" y="238"/>
                    <a:pt x="169" y="233"/>
                    <a:pt x="170" y="228"/>
                  </a:cubicBezTo>
                  <a:cubicBezTo>
                    <a:pt x="179" y="194"/>
                    <a:pt x="179" y="194"/>
                    <a:pt x="179" y="194"/>
                  </a:cubicBezTo>
                  <a:cubicBezTo>
                    <a:pt x="181" y="186"/>
                    <a:pt x="182" y="178"/>
                    <a:pt x="182" y="170"/>
                  </a:cubicBezTo>
                  <a:cubicBezTo>
                    <a:pt x="182" y="129"/>
                    <a:pt x="182" y="129"/>
                    <a:pt x="182" y="129"/>
                  </a:cubicBezTo>
                  <a:cubicBezTo>
                    <a:pt x="182" y="127"/>
                    <a:pt x="182" y="126"/>
                    <a:pt x="182" y="125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102"/>
                    <a:pt x="181" y="98"/>
                    <a:pt x="179" y="94"/>
                  </a:cubicBezTo>
                  <a:cubicBezTo>
                    <a:pt x="174" y="87"/>
                    <a:pt x="166" y="82"/>
                    <a:pt x="158" y="82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51" y="82"/>
                    <a:pt x="150" y="82"/>
                    <a:pt x="149" y="82"/>
                  </a:cubicBezTo>
                  <a:cubicBezTo>
                    <a:pt x="149" y="82"/>
                    <a:pt x="149" y="81"/>
                    <a:pt x="149" y="81"/>
                  </a:cubicBezTo>
                  <a:cubicBezTo>
                    <a:pt x="145" y="74"/>
                    <a:pt x="137" y="69"/>
                    <a:pt x="128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0" y="69"/>
                    <a:pt x="119" y="69"/>
                    <a:pt x="118" y="69"/>
                  </a:cubicBezTo>
                  <a:cubicBezTo>
                    <a:pt x="113" y="64"/>
                    <a:pt x="106" y="60"/>
                    <a:pt x="99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3" y="19"/>
                    <a:pt x="92" y="15"/>
                    <a:pt x="90" y="12"/>
                  </a:cubicBezTo>
                  <a:cubicBezTo>
                    <a:pt x="86" y="5"/>
                    <a:pt x="78" y="0"/>
                    <a:pt x="6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6" y="0"/>
                    <a:pt x="50" y="3"/>
                    <a:pt x="46" y="7"/>
                  </a:cubicBezTo>
                  <a:cubicBezTo>
                    <a:pt x="41" y="12"/>
                    <a:pt x="39" y="18"/>
                    <a:pt x="39" y="24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38" y="103"/>
                    <a:pt x="37" y="103"/>
                    <a:pt x="36" y="103"/>
                  </a:cubicBezTo>
                  <a:cubicBezTo>
                    <a:pt x="21" y="108"/>
                    <a:pt x="6" y="123"/>
                    <a:pt x="2" y="138"/>
                  </a:cubicBezTo>
                  <a:cubicBezTo>
                    <a:pt x="0" y="142"/>
                    <a:pt x="1" y="146"/>
                    <a:pt x="4" y="149"/>
                  </a:cubicBezTo>
                  <a:lnTo>
                    <a:pt x="45" y="204"/>
                  </a:lnTo>
                  <a:close/>
                  <a:moveTo>
                    <a:pt x="51" y="126"/>
                  </a:moveTo>
                  <a:cubicBezTo>
                    <a:pt x="51" y="24"/>
                    <a:pt x="51" y="24"/>
                    <a:pt x="51" y="24"/>
                  </a:cubicBezTo>
                  <a:cubicBezTo>
                    <a:pt x="51" y="21"/>
                    <a:pt x="53" y="18"/>
                    <a:pt x="55" y="16"/>
                  </a:cubicBezTo>
                  <a:cubicBezTo>
                    <a:pt x="57" y="14"/>
                    <a:pt x="60" y="13"/>
                    <a:pt x="63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73" y="13"/>
                    <a:pt x="77" y="15"/>
                    <a:pt x="79" y="18"/>
                  </a:cubicBezTo>
                  <a:cubicBezTo>
                    <a:pt x="80" y="20"/>
                    <a:pt x="80" y="22"/>
                    <a:pt x="80" y="24"/>
                  </a:cubicBezTo>
                  <a:cubicBezTo>
                    <a:pt x="80" y="117"/>
                    <a:pt x="80" y="117"/>
                    <a:pt x="80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1" y="81"/>
                    <a:pt x="82" y="78"/>
                    <a:pt x="84" y="76"/>
                  </a:cubicBezTo>
                  <a:cubicBezTo>
                    <a:pt x="86" y="74"/>
                    <a:pt x="89" y="73"/>
                    <a:pt x="92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3" y="73"/>
                    <a:pt x="106" y="75"/>
                    <a:pt x="108" y="78"/>
                  </a:cubicBezTo>
                  <a:cubicBezTo>
                    <a:pt x="109" y="80"/>
                    <a:pt x="110" y="82"/>
                    <a:pt x="110" y="84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93"/>
                    <a:pt x="111" y="93"/>
                    <a:pt x="111" y="93"/>
                  </a:cubicBezTo>
                  <a:cubicBezTo>
                    <a:pt x="111" y="90"/>
                    <a:pt x="112" y="87"/>
                    <a:pt x="114" y="85"/>
                  </a:cubicBezTo>
                  <a:cubicBezTo>
                    <a:pt x="116" y="83"/>
                    <a:pt x="119" y="82"/>
                    <a:pt x="122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32" y="82"/>
                    <a:pt x="136" y="84"/>
                    <a:pt x="138" y="87"/>
                  </a:cubicBezTo>
                  <a:cubicBezTo>
                    <a:pt x="139" y="89"/>
                    <a:pt x="139" y="91"/>
                    <a:pt x="139" y="93"/>
                  </a:cubicBezTo>
                  <a:cubicBezTo>
                    <a:pt x="139" y="116"/>
                    <a:pt x="139" y="116"/>
                    <a:pt x="139" y="11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40" y="103"/>
                    <a:pt x="141" y="100"/>
                    <a:pt x="143" y="98"/>
                  </a:cubicBezTo>
                  <a:cubicBezTo>
                    <a:pt x="145" y="96"/>
                    <a:pt x="148" y="95"/>
                    <a:pt x="151" y="95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62" y="95"/>
                    <a:pt x="166" y="97"/>
                    <a:pt x="168" y="100"/>
                  </a:cubicBezTo>
                  <a:cubicBezTo>
                    <a:pt x="169" y="102"/>
                    <a:pt x="169" y="104"/>
                    <a:pt x="169" y="106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6"/>
                    <a:pt x="170" y="127"/>
                    <a:pt x="169" y="128"/>
                  </a:cubicBezTo>
                  <a:cubicBezTo>
                    <a:pt x="169" y="170"/>
                    <a:pt x="169" y="170"/>
                    <a:pt x="169" y="170"/>
                  </a:cubicBezTo>
                  <a:cubicBezTo>
                    <a:pt x="169" y="177"/>
                    <a:pt x="168" y="184"/>
                    <a:pt x="167" y="191"/>
                  </a:cubicBezTo>
                  <a:cubicBezTo>
                    <a:pt x="158" y="225"/>
                    <a:pt x="158" y="225"/>
                    <a:pt x="158" y="225"/>
                  </a:cubicBezTo>
                  <a:cubicBezTo>
                    <a:pt x="157" y="231"/>
                    <a:pt x="151" y="235"/>
                    <a:pt x="145" y="235"/>
                  </a:cubicBezTo>
                  <a:cubicBezTo>
                    <a:pt x="111" y="235"/>
                    <a:pt x="111" y="235"/>
                    <a:pt x="111" y="235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1" y="236"/>
                    <a:pt x="65" y="231"/>
                    <a:pt x="64" y="225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7" y="130"/>
                    <a:pt x="28" y="119"/>
                    <a:pt x="40" y="115"/>
                  </a:cubicBezTo>
                  <a:cubicBezTo>
                    <a:pt x="51" y="127"/>
                    <a:pt x="51" y="127"/>
                    <a:pt x="51" y="127"/>
                  </a:cubicBezTo>
                  <a:cubicBezTo>
                    <a:pt x="51" y="126"/>
                    <a:pt x="51" y="126"/>
                    <a:pt x="51" y="126"/>
                  </a:cubicBezTo>
                  <a:close/>
                  <a:moveTo>
                    <a:pt x="154" y="280"/>
                  </a:moveTo>
                  <a:cubicBezTo>
                    <a:pt x="72" y="280"/>
                    <a:pt x="72" y="280"/>
                    <a:pt x="72" y="280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74" y="248"/>
                    <a:pt x="74" y="248"/>
                    <a:pt x="74" y="248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lnTo>
                    <a:pt x="154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9"/>
            <p:cNvSpPr>
              <a:spLocks/>
            </p:cNvSpPr>
            <p:nvPr/>
          </p:nvSpPr>
          <p:spPr bwMode="auto">
            <a:xfrm>
              <a:off x="4110038" y="2124075"/>
              <a:ext cx="927100" cy="722313"/>
            </a:xfrm>
            <a:custGeom>
              <a:avLst/>
              <a:gdLst>
                <a:gd name="T0" fmla="*/ 315 w 344"/>
                <a:gd name="T1" fmla="*/ 0 h 268"/>
                <a:gd name="T2" fmla="*/ 29 w 344"/>
                <a:gd name="T3" fmla="*/ 0 h 268"/>
                <a:gd name="T4" fmla="*/ 0 w 344"/>
                <a:gd name="T5" fmla="*/ 29 h 268"/>
                <a:gd name="T6" fmla="*/ 0 w 344"/>
                <a:gd name="T7" fmla="*/ 239 h 268"/>
                <a:gd name="T8" fmla="*/ 29 w 344"/>
                <a:gd name="T9" fmla="*/ 268 h 268"/>
                <a:gd name="T10" fmla="*/ 151 w 344"/>
                <a:gd name="T11" fmla="*/ 268 h 268"/>
                <a:gd name="T12" fmla="*/ 137 w 344"/>
                <a:gd name="T13" fmla="*/ 250 h 268"/>
                <a:gd name="T14" fmla="*/ 23 w 344"/>
                <a:gd name="T15" fmla="*/ 250 h 268"/>
                <a:gd name="T16" fmla="*/ 23 w 344"/>
                <a:gd name="T17" fmla="*/ 18 h 268"/>
                <a:gd name="T18" fmla="*/ 306 w 344"/>
                <a:gd name="T19" fmla="*/ 18 h 268"/>
                <a:gd name="T20" fmla="*/ 306 w 344"/>
                <a:gd name="T21" fmla="*/ 138 h 268"/>
                <a:gd name="T22" fmla="*/ 316 w 344"/>
                <a:gd name="T23" fmla="*/ 142 h 268"/>
                <a:gd name="T24" fmla="*/ 313 w 344"/>
                <a:gd name="T25" fmla="*/ 134 h 268"/>
                <a:gd name="T26" fmla="*/ 325 w 344"/>
                <a:gd name="T27" fmla="*/ 123 h 268"/>
                <a:gd name="T28" fmla="*/ 336 w 344"/>
                <a:gd name="T29" fmla="*/ 134 h 268"/>
                <a:gd name="T30" fmla="*/ 325 w 344"/>
                <a:gd name="T31" fmla="*/ 145 h 268"/>
                <a:gd name="T32" fmla="*/ 321 w 344"/>
                <a:gd name="T33" fmla="*/ 145 h 268"/>
                <a:gd name="T34" fmla="*/ 328 w 344"/>
                <a:gd name="T35" fmla="*/ 153 h 268"/>
                <a:gd name="T36" fmla="*/ 332 w 344"/>
                <a:gd name="T37" fmla="*/ 167 h 268"/>
                <a:gd name="T38" fmla="*/ 332 w 344"/>
                <a:gd name="T39" fmla="*/ 190 h 268"/>
                <a:gd name="T40" fmla="*/ 332 w 344"/>
                <a:gd name="T41" fmla="*/ 191 h 268"/>
                <a:gd name="T42" fmla="*/ 332 w 344"/>
                <a:gd name="T43" fmla="*/ 195 h 268"/>
                <a:gd name="T44" fmla="*/ 332 w 344"/>
                <a:gd name="T45" fmla="*/ 245 h 268"/>
                <a:gd name="T46" fmla="*/ 330 w 344"/>
                <a:gd name="T47" fmla="*/ 264 h 268"/>
                <a:gd name="T48" fmla="*/ 344 w 344"/>
                <a:gd name="T49" fmla="*/ 239 h 268"/>
                <a:gd name="T50" fmla="*/ 344 w 344"/>
                <a:gd name="T51" fmla="*/ 29 h 268"/>
                <a:gd name="T52" fmla="*/ 315 w 344"/>
                <a:gd name="T5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4" h="268">
                  <a:moveTo>
                    <a:pt x="31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255"/>
                    <a:pt x="13" y="268"/>
                    <a:pt x="29" y="268"/>
                  </a:cubicBezTo>
                  <a:cubicBezTo>
                    <a:pt x="151" y="268"/>
                    <a:pt x="151" y="268"/>
                    <a:pt x="151" y="268"/>
                  </a:cubicBezTo>
                  <a:cubicBezTo>
                    <a:pt x="137" y="250"/>
                    <a:pt x="137" y="250"/>
                    <a:pt x="137" y="250"/>
                  </a:cubicBezTo>
                  <a:cubicBezTo>
                    <a:pt x="23" y="250"/>
                    <a:pt x="23" y="250"/>
                    <a:pt x="23" y="250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306" y="18"/>
                    <a:pt x="306" y="18"/>
                    <a:pt x="306" y="18"/>
                  </a:cubicBezTo>
                  <a:cubicBezTo>
                    <a:pt x="306" y="138"/>
                    <a:pt x="306" y="138"/>
                    <a:pt x="306" y="138"/>
                  </a:cubicBezTo>
                  <a:cubicBezTo>
                    <a:pt x="309" y="139"/>
                    <a:pt x="313" y="140"/>
                    <a:pt x="316" y="142"/>
                  </a:cubicBezTo>
                  <a:cubicBezTo>
                    <a:pt x="315" y="140"/>
                    <a:pt x="313" y="137"/>
                    <a:pt x="313" y="134"/>
                  </a:cubicBezTo>
                  <a:cubicBezTo>
                    <a:pt x="313" y="128"/>
                    <a:pt x="318" y="123"/>
                    <a:pt x="325" y="123"/>
                  </a:cubicBezTo>
                  <a:cubicBezTo>
                    <a:pt x="331" y="123"/>
                    <a:pt x="336" y="128"/>
                    <a:pt x="336" y="134"/>
                  </a:cubicBezTo>
                  <a:cubicBezTo>
                    <a:pt x="336" y="140"/>
                    <a:pt x="331" y="145"/>
                    <a:pt x="325" y="145"/>
                  </a:cubicBezTo>
                  <a:cubicBezTo>
                    <a:pt x="323" y="145"/>
                    <a:pt x="322" y="145"/>
                    <a:pt x="321" y="145"/>
                  </a:cubicBezTo>
                  <a:cubicBezTo>
                    <a:pt x="323" y="147"/>
                    <a:pt x="326" y="150"/>
                    <a:pt x="328" y="153"/>
                  </a:cubicBezTo>
                  <a:cubicBezTo>
                    <a:pt x="330" y="157"/>
                    <a:pt x="332" y="162"/>
                    <a:pt x="332" y="167"/>
                  </a:cubicBezTo>
                  <a:cubicBezTo>
                    <a:pt x="332" y="190"/>
                    <a:pt x="332" y="190"/>
                    <a:pt x="332" y="190"/>
                  </a:cubicBezTo>
                  <a:cubicBezTo>
                    <a:pt x="332" y="191"/>
                    <a:pt x="332" y="191"/>
                    <a:pt x="332" y="191"/>
                  </a:cubicBezTo>
                  <a:cubicBezTo>
                    <a:pt x="332" y="192"/>
                    <a:pt x="332" y="193"/>
                    <a:pt x="332" y="195"/>
                  </a:cubicBezTo>
                  <a:cubicBezTo>
                    <a:pt x="332" y="245"/>
                    <a:pt x="332" y="245"/>
                    <a:pt x="332" y="245"/>
                  </a:cubicBezTo>
                  <a:cubicBezTo>
                    <a:pt x="332" y="251"/>
                    <a:pt x="331" y="257"/>
                    <a:pt x="330" y="264"/>
                  </a:cubicBezTo>
                  <a:cubicBezTo>
                    <a:pt x="338" y="259"/>
                    <a:pt x="344" y="250"/>
                    <a:pt x="344" y="239"/>
                  </a:cubicBezTo>
                  <a:cubicBezTo>
                    <a:pt x="344" y="29"/>
                    <a:pt x="344" y="29"/>
                    <a:pt x="344" y="29"/>
                  </a:cubicBezTo>
                  <a:cubicBezTo>
                    <a:pt x="344" y="13"/>
                    <a:pt x="331" y="0"/>
                    <a:pt x="3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913576" y="1079358"/>
            <a:ext cx="40185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latin typeface="Times New Roman"/>
                <a:cs typeface="Times New Roman"/>
              </a:rPr>
              <a:t>Staffing two persons </a:t>
            </a:r>
            <a:r>
              <a:rPr lang="en-US" sz="1900" dirty="0" smtClean="0">
                <a:latin typeface="Times New Roman"/>
                <a:cs typeface="Times New Roman"/>
              </a:rPr>
              <a:t>at Point of Sale will decrease wait time by 36%.</a:t>
            </a:r>
            <a:endParaRPr lang="en-US" sz="1900" dirty="0">
              <a:latin typeface="Times New Roman"/>
              <a:cs typeface="Times New Roman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13577" y="2197900"/>
            <a:ext cx="39000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latin typeface="Times New Roman"/>
                <a:cs typeface="Times New Roman"/>
              </a:rPr>
              <a:t>Changing scripts </a:t>
            </a:r>
            <a:r>
              <a:rPr lang="en-US" sz="1900" dirty="0" smtClean="0">
                <a:latin typeface="Times New Roman"/>
                <a:cs typeface="Times New Roman"/>
              </a:rPr>
              <a:t>to </a:t>
            </a:r>
            <a:r>
              <a:rPr lang="en-US" sz="1900" dirty="0" smtClean="0">
                <a:latin typeface="Times New Roman"/>
                <a:cs typeface="Times New Roman"/>
              </a:rPr>
              <a:t>focus on brands and wines will increase revenue by </a:t>
            </a:r>
            <a:r>
              <a:rPr lang="en-US" sz="1900" dirty="0">
                <a:latin typeface="Times New Roman"/>
                <a:cs typeface="Times New Roman"/>
              </a:rPr>
              <a:t>5</a:t>
            </a:r>
            <a:r>
              <a:rPr lang="en-US" sz="1900" dirty="0" smtClean="0">
                <a:latin typeface="Times New Roman"/>
                <a:cs typeface="Times New Roman"/>
              </a:rPr>
              <a:t>%.</a:t>
            </a:r>
            <a:endParaRPr lang="en-US" sz="1900" dirty="0">
              <a:latin typeface="Times New Roman"/>
              <a:cs typeface="Times New Roman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22529" y="3547778"/>
            <a:ext cx="390007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 smtClean="0">
                <a:latin typeface="Times New Roman"/>
                <a:cs typeface="Times New Roman"/>
              </a:rPr>
              <a:t>Presenting information </a:t>
            </a:r>
            <a:r>
              <a:rPr lang="en-US" sz="1900" dirty="0" smtClean="0">
                <a:latin typeface="Times New Roman"/>
                <a:cs typeface="Times New Roman"/>
              </a:rPr>
              <a:t>on each wine at the Point of Sale will increase revenue by </a:t>
            </a:r>
            <a:r>
              <a:rPr lang="en-US" sz="1900" dirty="0">
                <a:latin typeface="Times New Roman"/>
                <a:cs typeface="Times New Roman"/>
              </a:rPr>
              <a:t>6</a:t>
            </a:r>
            <a:r>
              <a:rPr lang="en-US" sz="1900" dirty="0" smtClean="0">
                <a:latin typeface="Times New Roman"/>
                <a:cs typeface="Times New Roman"/>
              </a:rPr>
              <a:t>%.</a:t>
            </a:r>
            <a:endParaRPr lang="en-US" sz="1900" dirty="0">
              <a:latin typeface="Times New Roman"/>
              <a:cs typeface="Times New Roman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22529" y="5063273"/>
            <a:ext cx="39000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smtClean="0">
                <a:latin typeface="Times New Roman"/>
                <a:cs typeface="Times New Roman"/>
              </a:rPr>
              <a:t>Adding </a:t>
            </a:r>
            <a:r>
              <a:rPr lang="en-US" sz="1900" b="1" dirty="0" smtClean="0">
                <a:latin typeface="Times New Roman"/>
                <a:cs typeface="Times New Roman"/>
              </a:rPr>
              <a:t>deliberate signage </a:t>
            </a:r>
            <a:r>
              <a:rPr lang="en-US" sz="1900" dirty="0" smtClean="0">
                <a:latin typeface="Times New Roman"/>
                <a:cs typeface="Times New Roman"/>
              </a:rPr>
              <a:t>can increase revenue by </a:t>
            </a:r>
            <a:r>
              <a:rPr lang="en-US" sz="1900" dirty="0">
                <a:latin typeface="Times New Roman"/>
                <a:cs typeface="Times New Roman"/>
              </a:rPr>
              <a:t>3</a:t>
            </a:r>
            <a:r>
              <a:rPr lang="en-US" sz="1900" dirty="0" smtClean="0">
                <a:latin typeface="Times New Roman"/>
                <a:cs typeface="Times New Roman"/>
              </a:rPr>
              <a:t>%. </a:t>
            </a:r>
            <a:endParaRPr lang="en-US" sz="19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361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8094" y="4903406"/>
            <a:ext cx="77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Questions?</a:t>
            </a:r>
          </a:p>
        </p:txBody>
      </p:sp>
      <p:pic>
        <p:nvPicPr>
          <p:cNvPr id="2" name="Picture 1" descr="IMG_8358 cop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5" t="21462" r="21132" b="1069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-835451" y="4478694"/>
            <a:ext cx="8605135" cy="1403770"/>
          </a:xfrm>
          <a:prstGeom prst="parallelogram">
            <a:avLst>
              <a:gd name="adj" fmla="val 52377"/>
            </a:avLst>
          </a:prstGeom>
          <a:solidFill>
            <a:schemeClr val="bg1">
              <a:alpha val="90000"/>
            </a:schemeClr>
          </a:solidFill>
          <a:ln w="762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3949" y="4903406"/>
            <a:ext cx="77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Thank You!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15666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ild2.jpg"/>
          <p:cNvPicPr>
            <a:picLocks noChangeAspect="1"/>
          </p:cNvPicPr>
          <p:nvPr/>
        </p:nvPicPr>
        <p:blipFill>
          <a:blip r:embed="rId3">
            <a:alphaModFix amt="3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79377"/>
            <a:ext cx="9274729" cy="5982200"/>
          </a:xfrm>
          <a:prstGeom prst="rect">
            <a:avLst/>
          </a:prstGeom>
        </p:spPr>
      </p:pic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Executive Summary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Diamond 4"/>
          <p:cNvSpPr/>
          <p:nvPr/>
        </p:nvSpPr>
        <p:spPr>
          <a:xfrm>
            <a:off x="1877929" y="1143030"/>
            <a:ext cx="5473198" cy="5501704"/>
          </a:xfrm>
          <a:prstGeom prst="diamond">
            <a:avLst/>
          </a:prstGeom>
          <a:solidFill>
            <a:srgbClr val="800000">
              <a:alpha val="42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 15"/>
          <p:cNvGrpSpPr/>
          <p:nvPr/>
        </p:nvGrpSpPr>
        <p:grpSpPr>
          <a:xfrm>
            <a:off x="4703424" y="1416729"/>
            <a:ext cx="2311292" cy="2311292"/>
            <a:chOff x="4703424" y="1416729"/>
            <a:chExt cx="2311292" cy="2311292"/>
          </a:xfrm>
        </p:grpSpPr>
        <p:sp>
          <p:nvSpPr>
            <p:cNvPr id="7" name="Freeform 6"/>
            <p:cNvSpPr/>
            <p:nvPr/>
          </p:nvSpPr>
          <p:spPr>
            <a:xfrm>
              <a:off x="4703424" y="1416729"/>
              <a:ext cx="2311292" cy="2311292"/>
            </a:xfrm>
            <a:custGeom>
              <a:avLst/>
              <a:gdLst>
                <a:gd name="connsiteX0" fmla="*/ 0 w 2311292"/>
                <a:gd name="connsiteY0" fmla="*/ 385223 h 2311292"/>
                <a:gd name="connsiteX1" fmla="*/ 385223 w 2311292"/>
                <a:gd name="connsiteY1" fmla="*/ 0 h 2311292"/>
                <a:gd name="connsiteX2" fmla="*/ 1926069 w 2311292"/>
                <a:gd name="connsiteY2" fmla="*/ 0 h 2311292"/>
                <a:gd name="connsiteX3" fmla="*/ 2311292 w 2311292"/>
                <a:gd name="connsiteY3" fmla="*/ 385223 h 2311292"/>
                <a:gd name="connsiteX4" fmla="*/ 2311292 w 2311292"/>
                <a:gd name="connsiteY4" fmla="*/ 1926069 h 2311292"/>
                <a:gd name="connsiteX5" fmla="*/ 1926069 w 2311292"/>
                <a:gd name="connsiteY5" fmla="*/ 2311292 h 2311292"/>
                <a:gd name="connsiteX6" fmla="*/ 385223 w 2311292"/>
                <a:gd name="connsiteY6" fmla="*/ 2311292 h 2311292"/>
                <a:gd name="connsiteX7" fmla="*/ 0 w 2311292"/>
                <a:gd name="connsiteY7" fmla="*/ 1926069 h 2311292"/>
                <a:gd name="connsiteX8" fmla="*/ 0 w 2311292"/>
                <a:gd name="connsiteY8" fmla="*/ 385223 h 231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1292" h="2311292">
                  <a:moveTo>
                    <a:pt x="0" y="385223"/>
                  </a:moveTo>
                  <a:cubicBezTo>
                    <a:pt x="0" y="172470"/>
                    <a:pt x="172470" y="0"/>
                    <a:pt x="385223" y="0"/>
                  </a:cubicBezTo>
                  <a:lnTo>
                    <a:pt x="1926069" y="0"/>
                  </a:lnTo>
                  <a:cubicBezTo>
                    <a:pt x="2138822" y="0"/>
                    <a:pt x="2311292" y="172470"/>
                    <a:pt x="2311292" y="385223"/>
                  </a:cubicBezTo>
                  <a:lnTo>
                    <a:pt x="2311292" y="1926069"/>
                  </a:lnTo>
                  <a:cubicBezTo>
                    <a:pt x="2311292" y="2138822"/>
                    <a:pt x="2138822" y="2311292"/>
                    <a:pt x="1926069" y="2311292"/>
                  </a:cubicBezTo>
                  <a:lnTo>
                    <a:pt x="385223" y="2311292"/>
                  </a:lnTo>
                  <a:cubicBezTo>
                    <a:pt x="172470" y="2311292"/>
                    <a:pt x="0" y="2138822"/>
                    <a:pt x="0" y="1926069"/>
                  </a:cubicBezTo>
                  <a:lnTo>
                    <a:pt x="0" y="385223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8100" cmpd="sng"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1408" tIns="181408" rIns="181408" bIns="18140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 smtClean="0">
                <a:latin typeface="Times New Roman"/>
                <a:cs typeface="Times New Roman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 smtClean="0">
                <a:latin typeface="Times New Roman"/>
                <a:cs typeface="Times New Roman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 smtClean="0">
                <a:latin typeface="Times New Roman"/>
                <a:cs typeface="Times New Roman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 dirty="0" smtClean="0">
                <a:latin typeface="Times New Roman"/>
                <a:cs typeface="Times New Roman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Times New Roman"/>
                  <a:cs typeface="Times New Roman"/>
                </a:rPr>
                <a:t>Make tour script unique</a:t>
              </a:r>
              <a:endParaRPr lang="en-US" sz="2000" kern="1200" dirty="0">
                <a:latin typeface="Times New Roman"/>
                <a:cs typeface="Times New Roman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170161" y="1834363"/>
              <a:ext cx="1334235" cy="872280"/>
              <a:chOff x="2220913" y="3776663"/>
              <a:chExt cx="1165226" cy="687387"/>
            </a:xfrm>
            <a:solidFill>
              <a:schemeClr val="bg1"/>
            </a:solidFill>
          </p:grpSpPr>
          <p:sp>
            <p:nvSpPr>
              <p:cNvPr id="13" name="Freeform 109"/>
              <p:cNvSpPr>
                <a:spLocks noEditPoints="1"/>
              </p:cNvSpPr>
              <p:nvPr/>
            </p:nvSpPr>
            <p:spPr bwMode="auto">
              <a:xfrm>
                <a:off x="2220913" y="3776663"/>
                <a:ext cx="541338" cy="460375"/>
              </a:xfrm>
              <a:custGeom>
                <a:avLst/>
                <a:gdLst>
                  <a:gd name="T0" fmla="*/ 145 w 237"/>
                  <a:gd name="T1" fmla="*/ 145 h 202"/>
                  <a:gd name="T2" fmla="*/ 237 w 237"/>
                  <a:gd name="T3" fmla="*/ 39 h 202"/>
                  <a:gd name="T4" fmla="*/ 130 w 237"/>
                  <a:gd name="T5" fmla="*/ 0 h 202"/>
                  <a:gd name="T6" fmla="*/ 0 w 237"/>
                  <a:gd name="T7" fmla="*/ 91 h 202"/>
                  <a:gd name="T8" fmla="*/ 18 w 237"/>
                  <a:gd name="T9" fmla="*/ 137 h 202"/>
                  <a:gd name="T10" fmla="*/ 24 w 237"/>
                  <a:gd name="T11" fmla="*/ 144 h 202"/>
                  <a:gd name="T12" fmla="*/ 21 w 237"/>
                  <a:gd name="T13" fmla="*/ 202 h 202"/>
                  <a:gd name="T14" fmla="*/ 84 w 237"/>
                  <a:gd name="T15" fmla="*/ 176 h 202"/>
                  <a:gd name="T16" fmla="*/ 130 w 237"/>
                  <a:gd name="T17" fmla="*/ 182 h 202"/>
                  <a:gd name="T18" fmla="*/ 153 w 237"/>
                  <a:gd name="T19" fmla="*/ 180 h 202"/>
                  <a:gd name="T20" fmla="*/ 145 w 237"/>
                  <a:gd name="T21" fmla="*/ 145 h 202"/>
                  <a:gd name="T22" fmla="*/ 70 w 237"/>
                  <a:gd name="T23" fmla="*/ 112 h 202"/>
                  <a:gd name="T24" fmla="*/ 52 w 237"/>
                  <a:gd name="T25" fmla="*/ 95 h 202"/>
                  <a:gd name="T26" fmla="*/ 70 w 237"/>
                  <a:gd name="T27" fmla="*/ 79 h 202"/>
                  <a:gd name="T28" fmla="*/ 88 w 237"/>
                  <a:gd name="T29" fmla="*/ 95 h 202"/>
                  <a:gd name="T30" fmla="*/ 70 w 237"/>
                  <a:gd name="T31" fmla="*/ 112 h 202"/>
                  <a:gd name="T32" fmla="*/ 130 w 237"/>
                  <a:gd name="T33" fmla="*/ 112 h 202"/>
                  <a:gd name="T34" fmla="*/ 112 w 237"/>
                  <a:gd name="T35" fmla="*/ 95 h 202"/>
                  <a:gd name="T36" fmla="*/ 130 w 237"/>
                  <a:gd name="T37" fmla="*/ 79 h 202"/>
                  <a:gd name="T38" fmla="*/ 148 w 237"/>
                  <a:gd name="T39" fmla="*/ 95 h 202"/>
                  <a:gd name="T40" fmla="*/ 130 w 237"/>
                  <a:gd name="T41" fmla="*/ 11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7" h="202">
                    <a:moveTo>
                      <a:pt x="145" y="145"/>
                    </a:moveTo>
                    <a:cubicBezTo>
                      <a:pt x="145" y="99"/>
                      <a:pt x="183" y="59"/>
                      <a:pt x="237" y="39"/>
                    </a:cubicBezTo>
                    <a:cubicBezTo>
                      <a:pt x="213" y="15"/>
                      <a:pt x="174" y="0"/>
                      <a:pt x="130" y="0"/>
                    </a:cubicBezTo>
                    <a:cubicBezTo>
                      <a:pt x="58" y="0"/>
                      <a:pt x="0" y="40"/>
                      <a:pt x="0" y="91"/>
                    </a:cubicBezTo>
                    <a:cubicBezTo>
                      <a:pt x="0" y="108"/>
                      <a:pt x="7" y="123"/>
                      <a:pt x="18" y="137"/>
                    </a:cubicBezTo>
                    <a:cubicBezTo>
                      <a:pt x="20" y="139"/>
                      <a:pt x="22" y="141"/>
                      <a:pt x="24" y="144"/>
                    </a:cubicBezTo>
                    <a:cubicBezTo>
                      <a:pt x="31" y="150"/>
                      <a:pt x="35" y="183"/>
                      <a:pt x="21" y="202"/>
                    </a:cubicBezTo>
                    <a:cubicBezTo>
                      <a:pt x="42" y="198"/>
                      <a:pt x="69" y="188"/>
                      <a:pt x="84" y="176"/>
                    </a:cubicBezTo>
                    <a:cubicBezTo>
                      <a:pt x="98" y="179"/>
                      <a:pt x="114" y="182"/>
                      <a:pt x="130" y="182"/>
                    </a:cubicBezTo>
                    <a:cubicBezTo>
                      <a:pt x="138" y="182"/>
                      <a:pt x="146" y="181"/>
                      <a:pt x="153" y="180"/>
                    </a:cubicBezTo>
                    <a:cubicBezTo>
                      <a:pt x="148" y="169"/>
                      <a:pt x="145" y="157"/>
                      <a:pt x="145" y="145"/>
                    </a:cubicBezTo>
                    <a:close/>
                    <a:moveTo>
                      <a:pt x="70" y="112"/>
                    </a:moveTo>
                    <a:cubicBezTo>
                      <a:pt x="60" y="112"/>
                      <a:pt x="52" y="105"/>
                      <a:pt x="52" y="95"/>
                    </a:cubicBezTo>
                    <a:cubicBezTo>
                      <a:pt x="52" y="86"/>
                      <a:pt x="60" y="79"/>
                      <a:pt x="70" y="79"/>
                    </a:cubicBezTo>
                    <a:cubicBezTo>
                      <a:pt x="80" y="79"/>
                      <a:pt x="88" y="86"/>
                      <a:pt x="88" y="95"/>
                    </a:cubicBezTo>
                    <a:cubicBezTo>
                      <a:pt x="88" y="105"/>
                      <a:pt x="80" y="112"/>
                      <a:pt x="70" y="112"/>
                    </a:cubicBezTo>
                    <a:close/>
                    <a:moveTo>
                      <a:pt x="130" y="112"/>
                    </a:moveTo>
                    <a:cubicBezTo>
                      <a:pt x="120" y="112"/>
                      <a:pt x="112" y="105"/>
                      <a:pt x="112" y="95"/>
                    </a:cubicBezTo>
                    <a:cubicBezTo>
                      <a:pt x="112" y="86"/>
                      <a:pt x="120" y="79"/>
                      <a:pt x="130" y="79"/>
                    </a:cubicBezTo>
                    <a:cubicBezTo>
                      <a:pt x="140" y="79"/>
                      <a:pt x="148" y="86"/>
                      <a:pt x="148" y="95"/>
                    </a:cubicBezTo>
                    <a:cubicBezTo>
                      <a:pt x="148" y="105"/>
                      <a:pt x="140" y="112"/>
                      <a:pt x="130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Freeform 110"/>
              <p:cNvSpPr>
                <a:spLocks noEditPoints="1"/>
              </p:cNvSpPr>
              <p:nvPr/>
            </p:nvSpPr>
            <p:spPr bwMode="auto">
              <a:xfrm>
                <a:off x="2606676" y="3857625"/>
                <a:ext cx="779463" cy="606425"/>
              </a:xfrm>
              <a:custGeom>
                <a:avLst/>
                <a:gdLst>
                  <a:gd name="T0" fmla="*/ 0 w 341"/>
                  <a:gd name="T1" fmla="*/ 119 h 265"/>
                  <a:gd name="T2" fmla="*/ 171 w 341"/>
                  <a:gd name="T3" fmla="*/ 238 h 265"/>
                  <a:gd name="T4" fmla="*/ 231 w 341"/>
                  <a:gd name="T5" fmla="*/ 231 h 265"/>
                  <a:gd name="T6" fmla="*/ 314 w 341"/>
                  <a:gd name="T7" fmla="*/ 265 h 265"/>
                  <a:gd name="T8" fmla="*/ 309 w 341"/>
                  <a:gd name="T9" fmla="*/ 188 h 265"/>
                  <a:gd name="T10" fmla="*/ 318 w 341"/>
                  <a:gd name="T11" fmla="*/ 180 h 265"/>
                  <a:gd name="T12" fmla="*/ 341 w 341"/>
                  <a:gd name="T13" fmla="*/ 119 h 265"/>
                  <a:gd name="T14" fmla="*/ 171 w 341"/>
                  <a:gd name="T15" fmla="*/ 0 h 265"/>
                  <a:gd name="T16" fmla="*/ 0 w 341"/>
                  <a:gd name="T17" fmla="*/ 119 h 265"/>
                  <a:gd name="T18" fmla="*/ 225 w 341"/>
                  <a:gd name="T19" fmla="*/ 125 h 265"/>
                  <a:gd name="T20" fmla="*/ 249 w 341"/>
                  <a:gd name="T21" fmla="*/ 104 h 265"/>
                  <a:gd name="T22" fmla="*/ 273 w 341"/>
                  <a:gd name="T23" fmla="*/ 125 h 265"/>
                  <a:gd name="T24" fmla="*/ 249 w 341"/>
                  <a:gd name="T25" fmla="*/ 147 h 265"/>
                  <a:gd name="T26" fmla="*/ 225 w 341"/>
                  <a:gd name="T27" fmla="*/ 125 h 265"/>
                  <a:gd name="T28" fmla="*/ 147 w 341"/>
                  <a:gd name="T29" fmla="*/ 125 h 265"/>
                  <a:gd name="T30" fmla="*/ 170 w 341"/>
                  <a:gd name="T31" fmla="*/ 104 h 265"/>
                  <a:gd name="T32" fmla="*/ 194 w 341"/>
                  <a:gd name="T33" fmla="*/ 125 h 265"/>
                  <a:gd name="T34" fmla="*/ 170 w 341"/>
                  <a:gd name="T35" fmla="*/ 147 h 265"/>
                  <a:gd name="T36" fmla="*/ 147 w 341"/>
                  <a:gd name="T37" fmla="*/ 125 h 265"/>
                  <a:gd name="T38" fmla="*/ 68 w 341"/>
                  <a:gd name="T39" fmla="*/ 125 h 265"/>
                  <a:gd name="T40" fmla="*/ 92 w 341"/>
                  <a:gd name="T41" fmla="*/ 104 h 265"/>
                  <a:gd name="T42" fmla="*/ 116 w 341"/>
                  <a:gd name="T43" fmla="*/ 125 h 265"/>
                  <a:gd name="T44" fmla="*/ 92 w 341"/>
                  <a:gd name="T45" fmla="*/ 147 h 265"/>
                  <a:gd name="T46" fmla="*/ 68 w 341"/>
                  <a:gd name="T47" fmla="*/ 12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1" h="265">
                    <a:moveTo>
                      <a:pt x="0" y="119"/>
                    </a:moveTo>
                    <a:cubicBezTo>
                      <a:pt x="0" y="185"/>
                      <a:pt x="76" y="238"/>
                      <a:pt x="171" y="238"/>
                    </a:cubicBezTo>
                    <a:cubicBezTo>
                      <a:pt x="192" y="238"/>
                      <a:pt x="212" y="236"/>
                      <a:pt x="231" y="231"/>
                    </a:cubicBezTo>
                    <a:cubicBezTo>
                      <a:pt x="251" y="246"/>
                      <a:pt x="286" y="260"/>
                      <a:pt x="314" y="265"/>
                    </a:cubicBezTo>
                    <a:cubicBezTo>
                      <a:pt x="296" y="241"/>
                      <a:pt x="300" y="197"/>
                      <a:pt x="309" y="188"/>
                    </a:cubicBezTo>
                    <a:cubicBezTo>
                      <a:pt x="312" y="186"/>
                      <a:pt x="315" y="183"/>
                      <a:pt x="318" y="180"/>
                    </a:cubicBezTo>
                    <a:cubicBezTo>
                      <a:pt x="333" y="162"/>
                      <a:pt x="341" y="141"/>
                      <a:pt x="341" y="119"/>
                    </a:cubicBezTo>
                    <a:cubicBezTo>
                      <a:pt x="341" y="53"/>
                      <a:pt x="265" y="0"/>
                      <a:pt x="171" y="0"/>
                    </a:cubicBezTo>
                    <a:cubicBezTo>
                      <a:pt x="76" y="0"/>
                      <a:pt x="0" y="53"/>
                      <a:pt x="0" y="119"/>
                    </a:cubicBezTo>
                    <a:close/>
                    <a:moveTo>
                      <a:pt x="225" y="125"/>
                    </a:moveTo>
                    <a:cubicBezTo>
                      <a:pt x="225" y="113"/>
                      <a:pt x="236" y="104"/>
                      <a:pt x="249" y="104"/>
                    </a:cubicBezTo>
                    <a:cubicBezTo>
                      <a:pt x="262" y="104"/>
                      <a:pt x="273" y="113"/>
                      <a:pt x="273" y="125"/>
                    </a:cubicBezTo>
                    <a:cubicBezTo>
                      <a:pt x="273" y="137"/>
                      <a:pt x="262" y="147"/>
                      <a:pt x="249" y="147"/>
                    </a:cubicBezTo>
                    <a:cubicBezTo>
                      <a:pt x="236" y="147"/>
                      <a:pt x="225" y="137"/>
                      <a:pt x="225" y="125"/>
                    </a:cubicBezTo>
                    <a:close/>
                    <a:moveTo>
                      <a:pt x="147" y="125"/>
                    </a:moveTo>
                    <a:cubicBezTo>
                      <a:pt x="147" y="113"/>
                      <a:pt x="157" y="104"/>
                      <a:pt x="170" y="104"/>
                    </a:cubicBezTo>
                    <a:cubicBezTo>
                      <a:pt x="184" y="104"/>
                      <a:pt x="194" y="113"/>
                      <a:pt x="194" y="125"/>
                    </a:cubicBezTo>
                    <a:cubicBezTo>
                      <a:pt x="194" y="137"/>
                      <a:pt x="184" y="147"/>
                      <a:pt x="170" y="147"/>
                    </a:cubicBezTo>
                    <a:cubicBezTo>
                      <a:pt x="157" y="147"/>
                      <a:pt x="147" y="137"/>
                      <a:pt x="147" y="125"/>
                    </a:cubicBezTo>
                    <a:close/>
                    <a:moveTo>
                      <a:pt x="68" y="125"/>
                    </a:moveTo>
                    <a:cubicBezTo>
                      <a:pt x="68" y="113"/>
                      <a:pt x="79" y="104"/>
                      <a:pt x="92" y="104"/>
                    </a:cubicBezTo>
                    <a:cubicBezTo>
                      <a:pt x="105" y="104"/>
                      <a:pt x="116" y="113"/>
                      <a:pt x="116" y="125"/>
                    </a:cubicBezTo>
                    <a:cubicBezTo>
                      <a:pt x="116" y="137"/>
                      <a:pt x="105" y="147"/>
                      <a:pt x="92" y="147"/>
                    </a:cubicBezTo>
                    <a:cubicBezTo>
                      <a:pt x="79" y="147"/>
                      <a:pt x="68" y="137"/>
                      <a:pt x="68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2214340" y="3982778"/>
            <a:ext cx="2311292" cy="2311292"/>
            <a:chOff x="2214340" y="3982778"/>
            <a:chExt cx="2311292" cy="2311292"/>
          </a:xfrm>
        </p:grpSpPr>
        <p:sp>
          <p:nvSpPr>
            <p:cNvPr id="8" name="Freeform 7"/>
            <p:cNvSpPr/>
            <p:nvPr/>
          </p:nvSpPr>
          <p:spPr>
            <a:xfrm>
              <a:off x="2214340" y="3982778"/>
              <a:ext cx="2311292" cy="2311292"/>
            </a:xfrm>
            <a:custGeom>
              <a:avLst/>
              <a:gdLst>
                <a:gd name="connsiteX0" fmla="*/ 0 w 2311292"/>
                <a:gd name="connsiteY0" fmla="*/ 385223 h 2311292"/>
                <a:gd name="connsiteX1" fmla="*/ 385223 w 2311292"/>
                <a:gd name="connsiteY1" fmla="*/ 0 h 2311292"/>
                <a:gd name="connsiteX2" fmla="*/ 1926069 w 2311292"/>
                <a:gd name="connsiteY2" fmla="*/ 0 h 2311292"/>
                <a:gd name="connsiteX3" fmla="*/ 2311292 w 2311292"/>
                <a:gd name="connsiteY3" fmla="*/ 385223 h 2311292"/>
                <a:gd name="connsiteX4" fmla="*/ 2311292 w 2311292"/>
                <a:gd name="connsiteY4" fmla="*/ 1926069 h 2311292"/>
                <a:gd name="connsiteX5" fmla="*/ 1926069 w 2311292"/>
                <a:gd name="connsiteY5" fmla="*/ 2311292 h 2311292"/>
                <a:gd name="connsiteX6" fmla="*/ 385223 w 2311292"/>
                <a:gd name="connsiteY6" fmla="*/ 2311292 h 2311292"/>
                <a:gd name="connsiteX7" fmla="*/ 0 w 2311292"/>
                <a:gd name="connsiteY7" fmla="*/ 1926069 h 2311292"/>
                <a:gd name="connsiteX8" fmla="*/ 0 w 2311292"/>
                <a:gd name="connsiteY8" fmla="*/ 385223 h 231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1292" h="2311292">
                  <a:moveTo>
                    <a:pt x="0" y="385223"/>
                  </a:moveTo>
                  <a:cubicBezTo>
                    <a:pt x="0" y="172470"/>
                    <a:pt x="172470" y="0"/>
                    <a:pt x="385223" y="0"/>
                  </a:cubicBezTo>
                  <a:lnTo>
                    <a:pt x="1926069" y="0"/>
                  </a:lnTo>
                  <a:cubicBezTo>
                    <a:pt x="2138822" y="0"/>
                    <a:pt x="2311292" y="172470"/>
                    <a:pt x="2311292" y="385223"/>
                  </a:cubicBezTo>
                  <a:lnTo>
                    <a:pt x="2311292" y="1926069"/>
                  </a:lnTo>
                  <a:cubicBezTo>
                    <a:pt x="2311292" y="2138822"/>
                    <a:pt x="2138822" y="2311292"/>
                    <a:pt x="1926069" y="2311292"/>
                  </a:cubicBezTo>
                  <a:lnTo>
                    <a:pt x="385223" y="2311292"/>
                  </a:lnTo>
                  <a:cubicBezTo>
                    <a:pt x="172470" y="2311292"/>
                    <a:pt x="0" y="2138822"/>
                    <a:pt x="0" y="1926069"/>
                  </a:cubicBezTo>
                  <a:lnTo>
                    <a:pt x="0" y="385223"/>
                  </a:lnTo>
                  <a:close/>
                </a:path>
              </a:pathLst>
            </a:custGeom>
            <a:solidFill>
              <a:srgbClr val="434343"/>
            </a:solidFill>
            <a:ln w="38100" cmpd="sng"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9028" tIns="189028" rIns="189028" bIns="18902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Times New Roman"/>
                  <a:cs typeface="Times New Roman"/>
                </a:rPr>
                <a:t>Increase consumer knowledge</a:t>
              </a:r>
              <a:endParaRPr lang="en-US" sz="2000" kern="1200" dirty="0">
                <a:latin typeface="Times New Roman"/>
                <a:cs typeface="Times New Roman"/>
              </a:endParaRPr>
            </a:p>
          </p:txBody>
        </p:sp>
        <p:sp>
          <p:nvSpPr>
            <p:cNvPr id="23" name="Freeform 105"/>
            <p:cNvSpPr>
              <a:spLocks noEditPoints="1"/>
            </p:cNvSpPr>
            <p:nvPr/>
          </p:nvSpPr>
          <p:spPr bwMode="auto">
            <a:xfrm>
              <a:off x="2899283" y="4280501"/>
              <a:ext cx="1077763" cy="974571"/>
            </a:xfrm>
            <a:custGeom>
              <a:avLst/>
              <a:gdLst>
                <a:gd name="T0" fmla="*/ 171 w 368"/>
                <a:gd name="T1" fmla="*/ 100 h 332"/>
                <a:gd name="T2" fmla="*/ 195 w 368"/>
                <a:gd name="T3" fmla="*/ 134 h 332"/>
                <a:gd name="T4" fmla="*/ 205 w 368"/>
                <a:gd name="T5" fmla="*/ 148 h 332"/>
                <a:gd name="T6" fmla="*/ 192 w 368"/>
                <a:gd name="T7" fmla="*/ 136 h 332"/>
                <a:gd name="T8" fmla="*/ 163 w 368"/>
                <a:gd name="T9" fmla="*/ 106 h 332"/>
                <a:gd name="T10" fmla="*/ 199 w 368"/>
                <a:gd name="T11" fmla="*/ 170 h 332"/>
                <a:gd name="T12" fmla="*/ 218 w 368"/>
                <a:gd name="T13" fmla="*/ 127 h 332"/>
                <a:gd name="T14" fmla="*/ 367 w 368"/>
                <a:gd name="T15" fmla="*/ 305 h 332"/>
                <a:gd name="T16" fmla="*/ 288 w 368"/>
                <a:gd name="T17" fmla="*/ 197 h 332"/>
                <a:gd name="T18" fmla="*/ 286 w 368"/>
                <a:gd name="T19" fmla="*/ 191 h 332"/>
                <a:gd name="T20" fmla="*/ 271 w 368"/>
                <a:gd name="T21" fmla="*/ 173 h 332"/>
                <a:gd name="T22" fmla="*/ 276 w 368"/>
                <a:gd name="T23" fmla="*/ 191 h 332"/>
                <a:gd name="T24" fmla="*/ 285 w 368"/>
                <a:gd name="T25" fmla="*/ 202 h 332"/>
                <a:gd name="T26" fmla="*/ 348 w 368"/>
                <a:gd name="T27" fmla="*/ 271 h 332"/>
                <a:gd name="T28" fmla="*/ 341 w 368"/>
                <a:gd name="T29" fmla="*/ 267 h 332"/>
                <a:gd name="T30" fmla="*/ 303 w 368"/>
                <a:gd name="T31" fmla="*/ 220 h 332"/>
                <a:gd name="T32" fmla="*/ 276 w 368"/>
                <a:gd name="T33" fmla="*/ 278 h 332"/>
                <a:gd name="T34" fmla="*/ 364 w 368"/>
                <a:gd name="T35" fmla="*/ 317 h 332"/>
                <a:gd name="T36" fmla="*/ 295 w 368"/>
                <a:gd name="T37" fmla="*/ 218 h 332"/>
                <a:gd name="T38" fmla="*/ 203 w 368"/>
                <a:gd name="T39" fmla="*/ 175 h 332"/>
                <a:gd name="T40" fmla="*/ 62 w 368"/>
                <a:gd name="T41" fmla="*/ 287 h 332"/>
                <a:gd name="T42" fmla="*/ 199 w 368"/>
                <a:gd name="T43" fmla="*/ 306 h 332"/>
                <a:gd name="T44" fmla="*/ 62 w 368"/>
                <a:gd name="T45" fmla="*/ 287 h 332"/>
                <a:gd name="T46" fmla="*/ 11 w 368"/>
                <a:gd name="T47" fmla="*/ 281 h 332"/>
                <a:gd name="T48" fmla="*/ 247 w 368"/>
                <a:gd name="T49" fmla="*/ 330 h 332"/>
                <a:gd name="T50" fmla="*/ 262 w 368"/>
                <a:gd name="T51" fmla="*/ 274 h 332"/>
                <a:gd name="T52" fmla="*/ 245 w 368"/>
                <a:gd name="T53" fmla="*/ 305 h 332"/>
                <a:gd name="T54" fmla="*/ 73 w 368"/>
                <a:gd name="T55" fmla="*/ 254 h 332"/>
                <a:gd name="T56" fmla="*/ 25 w 368"/>
                <a:gd name="T57" fmla="*/ 266 h 332"/>
                <a:gd name="T58" fmla="*/ 17 w 368"/>
                <a:gd name="T59" fmla="*/ 18 h 332"/>
                <a:gd name="T60" fmla="*/ 245 w 368"/>
                <a:gd name="T61" fmla="*/ 154 h 332"/>
                <a:gd name="T62" fmla="*/ 262 w 368"/>
                <a:gd name="T63" fmla="*/ 0 h 332"/>
                <a:gd name="T64" fmla="*/ 0 w 368"/>
                <a:gd name="T65" fmla="*/ 242 h 332"/>
                <a:gd name="T66" fmla="*/ 216 w 368"/>
                <a:gd name="T67" fmla="*/ 50 h 332"/>
                <a:gd name="T68" fmla="*/ 45 w 368"/>
                <a:gd name="T69" fmla="*/ 65 h 332"/>
                <a:gd name="T70" fmla="*/ 45 w 368"/>
                <a:gd name="T71" fmla="*/ 79 h 332"/>
                <a:gd name="T72" fmla="*/ 216 w 368"/>
                <a:gd name="T73" fmla="*/ 94 h 332"/>
                <a:gd name="T74" fmla="*/ 45 w 368"/>
                <a:gd name="T75" fmla="*/ 79 h 332"/>
                <a:gd name="T76" fmla="*/ 152 w 368"/>
                <a:gd name="T77" fmla="*/ 108 h 332"/>
                <a:gd name="T78" fmla="*/ 45 w 368"/>
                <a:gd name="T79" fmla="*/ 123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68" h="332">
                  <a:moveTo>
                    <a:pt x="218" y="127"/>
                  </a:moveTo>
                  <a:cubicBezTo>
                    <a:pt x="171" y="100"/>
                    <a:pt x="171" y="100"/>
                    <a:pt x="171" y="100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95" y="134"/>
                    <a:pt x="195" y="134"/>
                    <a:pt x="195" y="134"/>
                  </a:cubicBezTo>
                  <a:cubicBezTo>
                    <a:pt x="198" y="132"/>
                    <a:pt x="203" y="132"/>
                    <a:pt x="206" y="136"/>
                  </a:cubicBezTo>
                  <a:cubicBezTo>
                    <a:pt x="209" y="139"/>
                    <a:pt x="208" y="145"/>
                    <a:pt x="205" y="148"/>
                  </a:cubicBezTo>
                  <a:cubicBezTo>
                    <a:pt x="201" y="151"/>
                    <a:pt x="196" y="151"/>
                    <a:pt x="192" y="147"/>
                  </a:cubicBezTo>
                  <a:cubicBezTo>
                    <a:pt x="190" y="144"/>
                    <a:pt x="190" y="139"/>
                    <a:pt x="192" y="136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82" y="158"/>
                    <a:pt x="182" y="158"/>
                    <a:pt x="182" y="158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18" y="127"/>
                    <a:pt x="218" y="127"/>
                    <a:pt x="218" y="127"/>
                  </a:cubicBezTo>
                  <a:close/>
                  <a:moveTo>
                    <a:pt x="364" y="317"/>
                  </a:moveTo>
                  <a:cubicBezTo>
                    <a:pt x="366" y="314"/>
                    <a:pt x="366" y="309"/>
                    <a:pt x="367" y="305"/>
                  </a:cubicBezTo>
                  <a:cubicBezTo>
                    <a:pt x="368" y="275"/>
                    <a:pt x="364" y="235"/>
                    <a:pt x="328" y="217"/>
                  </a:cubicBezTo>
                  <a:cubicBezTo>
                    <a:pt x="317" y="211"/>
                    <a:pt x="296" y="203"/>
                    <a:pt x="288" y="197"/>
                  </a:cubicBezTo>
                  <a:cubicBezTo>
                    <a:pt x="286" y="195"/>
                    <a:pt x="285" y="194"/>
                    <a:pt x="284" y="193"/>
                  </a:cubicBezTo>
                  <a:cubicBezTo>
                    <a:pt x="285" y="192"/>
                    <a:pt x="286" y="192"/>
                    <a:pt x="286" y="191"/>
                  </a:cubicBezTo>
                  <a:cubicBezTo>
                    <a:pt x="290" y="188"/>
                    <a:pt x="289" y="182"/>
                    <a:pt x="285" y="177"/>
                  </a:cubicBezTo>
                  <a:cubicBezTo>
                    <a:pt x="281" y="172"/>
                    <a:pt x="274" y="170"/>
                    <a:pt x="271" y="173"/>
                  </a:cubicBezTo>
                  <a:cubicBezTo>
                    <a:pt x="268" y="176"/>
                    <a:pt x="268" y="182"/>
                    <a:pt x="272" y="188"/>
                  </a:cubicBezTo>
                  <a:cubicBezTo>
                    <a:pt x="273" y="189"/>
                    <a:pt x="275" y="190"/>
                    <a:pt x="276" y="191"/>
                  </a:cubicBezTo>
                  <a:cubicBezTo>
                    <a:pt x="276" y="192"/>
                    <a:pt x="277" y="194"/>
                    <a:pt x="278" y="195"/>
                  </a:cubicBezTo>
                  <a:cubicBezTo>
                    <a:pt x="280" y="197"/>
                    <a:pt x="282" y="200"/>
                    <a:pt x="285" y="202"/>
                  </a:cubicBezTo>
                  <a:cubicBezTo>
                    <a:pt x="293" y="209"/>
                    <a:pt x="306" y="216"/>
                    <a:pt x="317" y="222"/>
                  </a:cubicBezTo>
                  <a:cubicBezTo>
                    <a:pt x="341" y="235"/>
                    <a:pt x="347" y="252"/>
                    <a:pt x="348" y="271"/>
                  </a:cubicBezTo>
                  <a:cubicBezTo>
                    <a:pt x="348" y="273"/>
                    <a:pt x="346" y="275"/>
                    <a:pt x="344" y="271"/>
                  </a:cubicBezTo>
                  <a:cubicBezTo>
                    <a:pt x="343" y="270"/>
                    <a:pt x="342" y="268"/>
                    <a:pt x="341" y="267"/>
                  </a:cubicBezTo>
                  <a:cubicBezTo>
                    <a:pt x="336" y="258"/>
                    <a:pt x="329" y="249"/>
                    <a:pt x="321" y="240"/>
                  </a:cubicBezTo>
                  <a:cubicBezTo>
                    <a:pt x="315" y="233"/>
                    <a:pt x="309" y="226"/>
                    <a:pt x="303" y="220"/>
                  </a:cubicBezTo>
                  <a:cubicBezTo>
                    <a:pt x="260" y="257"/>
                    <a:pt x="260" y="257"/>
                    <a:pt x="260" y="257"/>
                  </a:cubicBezTo>
                  <a:cubicBezTo>
                    <a:pt x="264" y="264"/>
                    <a:pt x="270" y="271"/>
                    <a:pt x="276" y="278"/>
                  </a:cubicBezTo>
                  <a:cubicBezTo>
                    <a:pt x="302" y="309"/>
                    <a:pt x="330" y="329"/>
                    <a:pt x="347" y="330"/>
                  </a:cubicBezTo>
                  <a:cubicBezTo>
                    <a:pt x="356" y="330"/>
                    <a:pt x="362" y="325"/>
                    <a:pt x="364" y="317"/>
                  </a:cubicBezTo>
                  <a:close/>
                  <a:moveTo>
                    <a:pt x="231" y="151"/>
                  </a:moveTo>
                  <a:cubicBezTo>
                    <a:pt x="295" y="218"/>
                    <a:pt x="295" y="218"/>
                    <a:pt x="295" y="218"/>
                  </a:cubicBezTo>
                  <a:cubicBezTo>
                    <a:pt x="258" y="249"/>
                    <a:pt x="258" y="249"/>
                    <a:pt x="258" y="249"/>
                  </a:cubicBezTo>
                  <a:cubicBezTo>
                    <a:pt x="203" y="175"/>
                    <a:pt x="203" y="175"/>
                    <a:pt x="203" y="175"/>
                  </a:cubicBezTo>
                  <a:cubicBezTo>
                    <a:pt x="231" y="151"/>
                    <a:pt x="231" y="151"/>
                    <a:pt x="231" y="151"/>
                  </a:cubicBezTo>
                  <a:close/>
                  <a:moveTo>
                    <a:pt x="62" y="287"/>
                  </a:moveTo>
                  <a:cubicBezTo>
                    <a:pt x="198" y="308"/>
                    <a:pt x="198" y="308"/>
                    <a:pt x="198" y="308"/>
                  </a:cubicBezTo>
                  <a:cubicBezTo>
                    <a:pt x="200" y="308"/>
                    <a:pt x="200" y="306"/>
                    <a:pt x="199" y="306"/>
                  </a:cubicBezTo>
                  <a:cubicBezTo>
                    <a:pt x="80" y="267"/>
                    <a:pt x="80" y="267"/>
                    <a:pt x="80" y="267"/>
                  </a:cubicBezTo>
                  <a:cubicBezTo>
                    <a:pt x="74" y="276"/>
                    <a:pt x="70" y="281"/>
                    <a:pt x="62" y="287"/>
                  </a:cubicBezTo>
                  <a:close/>
                  <a:moveTo>
                    <a:pt x="0" y="242"/>
                  </a:moveTo>
                  <a:cubicBezTo>
                    <a:pt x="0" y="257"/>
                    <a:pt x="2" y="269"/>
                    <a:pt x="11" y="281"/>
                  </a:cubicBezTo>
                  <a:cubicBezTo>
                    <a:pt x="19" y="291"/>
                    <a:pt x="28" y="296"/>
                    <a:pt x="41" y="298"/>
                  </a:cubicBezTo>
                  <a:cubicBezTo>
                    <a:pt x="247" y="330"/>
                    <a:pt x="247" y="330"/>
                    <a:pt x="247" y="330"/>
                  </a:cubicBezTo>
                  <a:cubicBezTo>
                    <a:pt x="255" y="332"/>
                    <a:pt x="262" y="326"/>
                    <a:pt x="262" y="317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56" y="266"/>
                    <a:pt x="251" y="258"/>
                    <a:pt x="245" y="250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78" y="252"/>
                    <a:pt x="78" y="252"/>
                    <a:pt x="78" y="252"/>
                  </a:cubicBezTo>
                  <a:cubicBezTo>
                    <a:pt x="76" y="251"/>
                    <a:pt x="74" y="252"/>
                    <a:pt x="73" y="254"/>
                  </a:cubicBezTo>
                  <a:cubicBezTo>
                    <a:pt x="69" y="261"/>
                    <a:pt x="65" y="267"/>
                    <a:pt x="61" y="271"/>
                  </a:cubicBezTo>
                  <a:cubicBezTo>
                    <a:pt x="49" y="280"/>
                    <a:pt x="34" y="278"/>
                    <a:pt x="25" y="266"/>
                  </a:cubicBezTo>
                  <a:cubicBezTo>
                    <a:pt x="18" y="257"/>
                    <a:pt x="17" y="249"/>
                    <a:pt x="17" y="239"/>
                  </a:cubicBezTo>
                  <a:cubicBezTo>
                    <a:pt x="17" y="165"/>
                    <a:pt x="17" y="91"/>
                    <a:pt x="17" y="18"/>
                  </a:cubicBezTo>
                  <a:cubicBezTo>
                    <a:pt x="245" y="18"/>
                    <a:pt x="245" y="18"/>
                    <a:pt x="245" y="18"/>
                  </a:cubicBezTo>
                  <a:cubicBezTo>
                    <a:pt x="245" y="154"/>
                    <a:pt x="245" y="154"/>
                    <a:pt x="245" y="154"/>
                  </a:cubicBezTo>
                  <a:cubicBezTo>
                    <a:pt x="262" y="172"/>
                    <a:pt x="262" y="172"/>
                    <a:pt x="262" y="172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162"/>
                    <a:pt x="0" y="242"/>
                  </a:cubicBezTo>
                  <a:close/>
                  <a:moveTo>
                    <a:pt x="45" y="50"/>
                  </a:moveTo>
                  <a:cubicBezTo>
                    <a:pt x="216" y="50"/>
                    <a:pt x="216" y="50"/>
                    <a:pt x="216" y="50"/>
                  </a:cubicBezTo>
                  <a:cubicBezTo>
                    <a:pt x="216" y="65"/>
                    <a:pt x="216" y="65"/>
                    <a:pt x="216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50"/>
                    <a:pt x="45" y="50"/>
                    <a:pt x="45" y="50"/>
                  </a:cubicBezTo>
                  <a:close/>
                  <a:moveTo>
                    <a:pt x="45" y="79"/>
                  </a:moveTo>
                  <a:cubicBezTo>
                    <a:pt x="216" y="79"/>
                    <a:pt x="216" y="79"/>
                    <a:pt x="216" y="79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79"/>
                    <a:pt x="45" y="79"/>
                    <a:pt x="45" y="79"/>
                  </a:cubicBezTo>
                  <a:close/>
                  <a:moveTo>
                    <a:pt x="45" y="108"/>
                  </a:moveTo>
                  <a:cubicBezTo>
                    <a:pt x="152" y="108"/>
                    <a:pt x="152" y="108"/>
                    <a:pt x="152" y="108"/>
                  </a:cubicBezTo>
                  <a:cubicBezTo>
                    <a:pt x="152" y="123"/>
                    <a:pt x="152" y="123"/>
                    <a:pt x="152" y="123"/>
                  </a:cubicBezTo>
                  <a:cubicBezTo>
                    <a:pt x="45" y="123"/>
                    <a:pt x="45" y="123"/>
                    <a:pt x="45" y="123"/>
                  </a:cubicBezTo>
                  <a:cubicBezTo>
                    <a:pt x="45" y="108"/>
                    <a:pt x="45" y="108"/>
                    <a:pt x="45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14340" y="1416729"/>
            <a:ext cx="2311292" cy="2311292"/>
            <a:chOff x="2214340" y="1416729"/>
            <a:chExt cx="2311292" cy="2311292"/>
          </a:xfrm>
        </p:grpSpPr>
        <p:sp>
          <p:nvSpPr>
            <p:cNvPr id="6" name="Freeform 5"/>
            <p:cNvSpPr/>
            <p:nvPr/>
          </p:nvSpPr>
          <p:spPr>
            <a:xfrm>
              <a:off x="2214340" y="1416729"/>
              <a:ext cx="2311292" cy="2311292"/>
            </a:xfrm>
            <a:custGeom>
              <a:avLst/>
              <a:gdLst>
                <a:gd name="connsiteX0" fmla="*/ 0 w 2311292"/>
                <a:gd name="connsiteY0" fmla="*/ 385223 h 2311292"/>
                <a:gd name="connsiteX1" fmla="*/ 385223 w 2311292"/>
                <a:gd name="connsiteY1" fmla="*/ 0 h 2311292"/>
                <a:gd name="connsiteX2" fmla="*/ 1926069 w 2311292"/>
                <a:gd name="connsiteY2" fmla="*/ 0 h 2311292"/>
                <a:gd name="connsiteX3" fmla="*/ 2311292 w 2311292"/>
                <a:gd name="connsiteY3" fmla="*/ 385223 h 2311292"/>
                <a:gd name="connsiteX4" fmla="*/ 2311292 w 2311292"/>
                <a:gd name="connsiteY4" fmla="*/ 1926069 h 2311292"/>
                <a:gd name="connsiteX5" fmla="*/ 1926069 w 2311292"/>
                <a:gd name="connsiteY5" fmla="*/ 2311292 h 2311292"/>
                <a:gd name="connsiteX6" fmla="*/ 385223 w 2311292"/>
                <a:gd name="connsiteY6" fmla="*/ 2311292 h 2311292"/>
                <a:gd name="connsiteX7" fmla="*/ 0 w 2311292"/>
                <a:gd name="connsiteY7" fmla="*/ 1926069 h 2311292"/>
                <a:gd name="connsiteX8" fmla="*/ 0 w 2311292"/>
                <a:gd name="connsiteY8" fmla="*/ 385223 h 231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1292" h="2311292">
                  <a:moveTo>
                    <a:pt x="0" y="385223"/>
                  </a:moveTo>
                  <a:cubicBezTo>
                    <a:pt x="0" y="172470"/>
                    <a:pt x="172470" y="0"/>
                    <a:pt x="385223" y="0"/>
                  </a:cubicBezTo>
                  <a:lnTo>
                    <a:pt x="1926069" y="0"/>
                  </a:lnTo>
                  <a:cubicBezTo>
                    <a:pt x="2138822" y="0"/>
                    <a:pt x="2311292" y="172470"/>
                    <a:pt x="2311292" y="385223"/>
                  </a:cubicBezTo>
                  <a:lnTo>
                    <a:pt x="2311292" y="1926069"/>
                  </a:lnTo>
                  <a:cubicBezTo>
                    <a:pt x="2311292" y="2138822"/>
                    <a:pt x="2138822" y="2311292"/>
                    <a:pt x="1926069" y="2311292"/>
                  </a:cubicBezTo>
                  <a:lnTo>
                    <a:pt x="385223" y="2311292"/>
                  </a:lnTo>
                  <a:cubicBezTo>
                    <a:pt x="172470" y="2311292"/>
                    <a:pt x="0" y="2138822"/>
                    <a:pt x="0" y="1926069"/>
                  </a:cubicBezTo>
                  <a:lnTo>
                    <a:pt x="0" y="385223"/>
                  </a:lnTo>
                  <a:close/>
                </a:path>
              </a:pathLst>
            </a:custGeom>
            <a:solidFill>
              <a:srgbClr val="434343"/>
            </a:solidFill>
            <a:ln w="38100" cmpd="sng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9028" tIns="189028" rIns="189028" bIns="18902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Times New Roman"/>
                  <a:cs typeface="Times New Roman"/>
                </a:rPr>
                <a:t>Optimize checkout with two people</a:t>
              </a:r>
              <a:endParaRPr lang="en-US" sz="2000" kern="1200" dirty="0">
                <a:latin typeface="Times New Roman"/>
                <a:cs typeface="Times New Roman"/>
              </a:endParaRPr>
            </a:p>
          </p:txBody>
        </p:sp>
        <p:sp>
          <p:nvSpPr>
            <p:cNvPr id="29" name="Freeform 25"/>
            <p:cNvSpPr>
              <a:spLocks noChangeAspect="1" noEditPoints="1"/>
            </p:cNvSpPr>
            <p:nvPr/>
          </p:nvSpPr>
          <p:spPr bwMode="auto">
            <a:xfrm>
              <a:off x="2822310" y="1773914"/>
              <a:ext cx="1075980" cy="932729"/>
            </a:xfrm>
            <a:custGeom>
              <a:avLst/>
              <a:gdLst>
                <a:gd name="T0" fmla="*/ 277 w 543"/>
                <a:gd name="T1" fmla="*/ 335 h 477"/>
                <a:gd name="T2" fmla="*/ 277 w 543"/>
                <a:gd name="T3" fmla="*/ 335 h 477"/>
                <a:gd name="T4" fmla="*/ 207 w 543"/>
                <a:gd name="T5" fmla="*/ 253 h 477"/>
                <a:gd name="T6" fmla="*/ 230 w 543"/>
                <a:gd name="T7" fmla="*/ 192 h 477"/>
                <a:gd name="T8" fmla="*/ 250 w 543"/>
                <a:gd name="T9" fmla="*/ 150 h 477"/>
                <a:gd name="T10" fmla="*/ 242 w 543"/>
                <a:gd name="T11" fmla="*/ 129 h 477"/>
                <a:gd name="T12" fmla="*/ 248 w 543"/>
                <a:gd name="T13" fmla="*/ 85 h 477"/>
                <a:gd name="T14" fmla="*/ 161 w 543"/>
                <a:gd name="T15" fmla="*/ 0 h 477"/>
                <a:gd name="T16" fmla="*/ 75 w 543"/>
                <a:gd name="T17" fmla="*/ 85 h 477"/>
                <a:gd name="T18" fmla="*/ 80 w 543"/>
                <a:gd name="T19" fmla="*/ 129 h 477"/>
                <a:gd name="T20" fmla="*/ 72 w 543"/>
                <a:gd name="T21" fmla="*/ 150 h 477"/>
                <a:gd name="T22" fmla="*/ 93 w 543"/>
                <a:gd name="T23" fmla="*/ 192 h 477"/>
                <a:gd name="T24" fmla="*/ 116 w 543"/>
                <a:gd name="T25" fmla="*/ 253 h 477"/>
                <a:gd name="T26" fmla="*/ 45 w 543"/>
                <a:gd name="T27" fmla="*/ 335 h 477"/>
                <a:gd name="T28" fmla="*/ 0 w 543"/>
                <a:gd name="T29" fmla="*/ 378 h 477"/>
                <a:gd name="T30" fmla="*/ 0 w 543"/>
                <a:gd name="T31" fmla="*/ 477 h 477"/>
                <a:gd name="T32" fmla="*/ 377 w 543"/>
                <a:gd name="T33" fmla="*/ 477 h 477"/>
                <a:gd name="T34" fmla="*/ 377 w 543"/>
                <a:gd name="T35" fmla="*/ 403 h 477"/>
                <a:gd name="T36" fmla="*/ 277 w 543"/>
                <a:gd name="T37" fmla="*/ 335 h 477"/>
                <a:gd name="T38" fmla="*/ 543 w 543"/>
                <a:gd name="T39" fmla="*/ 477 h 477"/>
                <a:gd name="T40" fmla="*/ 543 w 543"/>
                <a:gd name="T41" fmla="*/ 477 h 477"/>
                <a:gd name="T42" fmla="*/ 536 w 543"/>
                <a:gd name="T43" fmla="*/ 364 h 477"/>
                <a:gd name="T44" fmla="*/ 464 w 543"/>
                <a:gd name="T45" fmla="*/ 320 h 477"/>
                <a:gd name="T46" fmla="*/ 411 w 543"/>
                <a:gd name="T47" fmla="*/ 259 h 477"/>
                <a:gd name="T48" fmla="*/ 429 w 543"/>
                <a:gd name="T49" fmla="*/ 213 h 477"/>
                <a:gd name="T50" fmla="*/ 444 w 543"/>
                <a:gd name="T51" fmla="*/ 181 h 477"/>
                <a:gd name="T52" fmla="*/ 438 w 543"/>
                <a:gd name="T53" fmla="*/ 165 h 477"/>
                <a:gd name="T54" fmla="*/ 442 w 543"/>
                <a:gd name="T55" fmla="*/ 132 h 477"/>
                <a:gd name="T56" fmla="*/ 377 w 543"/>
                <a:gd name="T57" fmla="*/ 68 h 477"/>
                <a:gd name="T58" fmla="*/ 312 w 543"/>
                <a:gd name="T59" fmla="*/ 132 h 477"/>
                <a:gd name="T60" fmla="*/ 316 w 543"/>
                <a:gd name="T61" fmla="*/ 165 h 477"/>
                <a:gd name="T62" fmla="*/ 311 w 543"/>
                <a:gd name="T63" fmla="*/ 181 h 477"/>
                <a:gd name="T64" fmla="*/ 326 w 543"/>
                <a:gd name="T65" fmla="*/ 213 h 477"/>
                <a:gd name="T66" fmla="*/ 343 w 543"/>
                <a:gd name="T67" fmla="*/ 259 h 477"/>
                <a:gd name="T68" fmla="*/ 321 w 543"/>
                <a:gd name="T69" fmla="*/ 304 h 477"/>
                <a:gd name="T70" fmla="*/ 421 w 543"/>
                <a:gd name="T71" fmla="*/ 397 h 477"/>
                <a:gd name="T72" fmla="*/ 421 w 543"/>
                <a:gd name="T73" fmla="*/ 477 h 477"/>
                <a:gd name="T74" fmla="*/ 543 w 543"/>
                <a:gd name="T75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3" h="477">
                  <a:moveTo>
                    <a:pt x="277" y="335"/>
                  </a:moveTo>
                  <a:lnTo>
                    <a:pt x="277" y="335"/>
                  </a:lnTo>
                  <a:cubicBezTo>
                    <a:pt x="224" y="313"/>
                    <a:pt x="207" y="294"/>
                    <a:pt x="207" y="253"/>
                  </a:cubicBezTo>
                  <a:cubicBezTo>
                    <a:pt x="207" y="229"/>
                    <a:pt x="223" y="237"/>
                    <a:pt x="230" y="192"/>
                  </a:cubicBezTo>
                  <a:cubicBezTo>
                    <a:pt x="233" y="174"/>
                    <a:pt x="248" y="192"/>
                    <a:pt x="250" y="150"/>
                  </a:cubicBezTo>
                  <a:cubicBezTo>
                    <a:pt x="250" y="133"/>
                    <a:pt x="242" y="129"/>
                    <a:pt x="242" y="129"/>
                  </a:cubicBezTo>
                  <a:cubicBezTo>
                    <a:pt x="242" y="129"/>
                    <a:pt x="247" y="104"/>
                    <a:pt x="248" y="85"/>
                  </a:cubicBezTo>
                  <a:cubicBezTo>
                    <a:pt x="250" y="61"/>
                    <a:pt x="236" y="0"/>
                    <a:pt x="161" y="0"/>
                  </a:cubicBezTo>
                  <a:cubicBezTo>
                    <a:pt x="87" y="0"/>
                    <a:pt x="73" y="61"/>
                    <a:pt x="75" y="85"/>
                  </a:cubicBezTo>
                  <a:cubicBezTo>
                    <a:pt x="76" y="104"/>
                    <a:pt x="80" y="129"/>
                    <a:pt x="80" y="129"/>
                  </a:cubicBezTo>
                  <a:cubicBezTo>
                    <a:pt x="80" y="129"/>
                    <a:pt x="72" y="133"/>
                    <a:pt x="72" y="150"/>
                  </a:cubicBezTo>
                  <a:cubicBezTo>
                    <a:pt x="75" y="192"/>
                    <a:pt x="90" y="174"/>
                    <a:pt x="93" y="192"/>
                  </a:cubicBezTo>
                  <a:cubicBezTo>
                    <a:pt x="100" y="237"/>
                    <a:pt x="116" y="229"/>
                    <a:pt x="116" y="253"/>
                  </a:cubicBezTo>
                  <a:cubicBezTo>
                    <a:pt x="116" y="294"/>
                    <a:pt x="99" y="313"/>
                    <a:pt x="45" y="335"/>
                  </a:cubicBezTo>
                  <a:cubicBezTo>
                    <a:pt x="29" y="342"/>
                    <a:pt x="0" y="353"/>
                    <a:pt x="0" y="378"/>
                  </a:cubicBezTo>
                  <a:lnTo>
                    <a:pt x="0" y="477"/>
                  </a:lnTo>
                  <a:lnTo>
                    <a:pt x="377" y="477"/>
                  </a:lnTo>
                  <a:lnTo>
                    <a:pt x="377" y="403"/>
                  </a:lnTo>
                  <a:cubicBezTo>
                    <a:pt x="377" y="380"/>
                    <a:pt x="331" y="358"/>
                    <a:pt x="277" y="335"/>
                  </a:cubicBezTo>
                  <a:close/>
                  <a:moveTo>
                    <a:pt x="543" y="477"/>
                  </a:moveTo>
                  <a:lnTo>
                    <a:pt x="543" y="477"/>
                  </a:lnTo>
                  <a:cubicBezTo>
                    <a:pt x="543" y="477"/>
                    <a:pt x="542" y="375"/>
                    <a:pt x="536" y="364"/>
                  </a:cubicBezTo>
                  <a:cubicBezTo>
                    <a:pt x="527" y="348"/>
                    <a:pt x="505" y="337"/>
                    <a:pt x="464" y="320"/>
                  </a:cubicBezTo>
                  <a:cubicBezTo>
                    <a:pt x="424" y="303"/>
                    <a:pt x="411" y="289"/>
                    <a:pt x="411" y="259"/>
                  </a:cubicBezTo>
                  <a:cubicBezTo>
                    <a:pt x="411" y="240"/>
                    <a:pt x="423" y="246"/>
                    <a:pt x="429" y="213"/>
                  </a:cubicBezTo>
                  <a:cubicBezTo>
                    <a:pt x="431" y="199"/>
                    <a:pt x="442" y="213"/>
                    <a:pt x="444" y="181"/>
                  </a:cubicBezTo>
                  <a:cubicBezTo>
                    <a:pt x="444" y="168"/>
                    <a:pt x="438" y="165"/>
                    <a:pt x="438" y="165"/>
                  </a:cubicBezTo>
                  <a:cubicBezTo>
                    <a:pt x="438" y="165"/>
                    <a:pt x="441" y="146"/>
                    <a:pt x="442" y="132"/>
                  </a:cubicBezTo>
                  <a:cubicBezTo>
                    <a:pt x="444" y="114"/>
                    <a:pt x="433" y="68"/>
                    <a:pt x="377" y="68"/>
                  </a:cubicBezTo>
                  <a:cubicBezTo>
                    <a:pt x="321" y="68"/>
                    <a:pt x="311" y="114"/>
                    <a:pt x="312" y="132"/>
                  </a:cubicBezTo>
                  <a:cubicBezTo>
                    <a:pt x="313" y="146"/>
                    <a:pt x="316" y="165"/>
                    <a:pt x="316" y="165"/>
                  </a:cubicBezTo>
                  <a:cubicBezTo>
                    <a:pt x="316" y="165"/>
                    <a:pt x="311" y="168"/>
                    <a:pt x="311" y="181"/>
                  </a:cubicBezTo>
                  <a:cubicBezTo>
                    <a:pt x="313" y="213"/>
                    <a:pt x="323" y="199"/>
                    <a:pt x="326" y="213"/>
                  </a:cubicBezTo>
                  <a:cubicBezTo>
                    <a:pt x="331" y="246"/>
                    <a:pt x="343" y="240"/>
                    <a:pt x="343" y="259"/>
                  </a:cubicBezTo>
                  <a:cubicBezTo>
                    <a:pt x="343" y="279"/>
                    <a:pt x="337" y="292"/>
                    <a:pt x="321" y="304"/>
                  </a:cubicBezTo>
                  <a:cubicBezTo>
                    <a:pt x="409" y="348"/>
                    <a:pt x="421" y="357"/>
                    <a:pt x="421" y="397"/>
                  </a:cubicBezTo>
                  <a:lnTo>
                    <a:pt x="421" y="477"/>
                  </a:lnTo>
                  <a:lnTo>
                    <a:pt x="543" y="47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186" tIns="45593" rIns="91186" bIns="45593" numCol="1" anchor="t" anchorCtr="0" compatLnSpc="1">
              <a:prstTxWarp prst="textNoShape">
                <a:avLst/>
              </a:prstTxWarp>
            </a:bodyPr>
            <a:lstStyle/>
            <a:p>
              <a:endParaRPr lang="en-US" sz="1795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03424" y="3982778"/>
            <a:ext cx="2311292" cy="2311292"/>
            <a:chOff x="4703424" y="3982778"/>
            <a:chExt cx="2311292" cy="2311292"/>
          </a:xfrm>
        </p:grpSpPr>
        <p:sp>
          <p:nvSpPr>
            <p:cNvPr id="11" name="Freeform 10"/>
            <p:cNvSpPr/>
            <p:nvPr/>
          </p:nvSpPr>
          <p:spPr>
            <a:xfrm>
              <a:off x="4703424" y="3982778"/>
              <a:ext cx="2311292" cy="2311292"/>
            </a:xfrm>
            <a:custGeom>
              <a:avLst/>
              <a:gdLst>
                <a:gd name="connsiteX0" fmla="*/ 0 w 2311292"/>
                <a:gd name="connsiteY0" fmla="*/ 385223 h 2311292"/>
                <a:gd name="connsiteX1" fmla="*/ 385223 w 2311292"/>
                <a:gd name="connsiteY1" fmla="*/ 0 h 2311292"/>
                <a:gd name="connsiteX2" fmla="*/ 1926069 w 2311292"/>
                <a:gd name="connsiteY2" fmla="*/ 0 h 2311292"/>
                <a:gd name="connsiteX3" fmla="*/ 2311292 w 2311292"/>
                <a:gd name="connsiteY3" fmla="*/ 385223 h 2311292"/>
                <a:gd name="connsiteX4" fmla="*/ 2311292 w 2311292"/>
                <a:gd name="connsiteY4" fmla="*/ 1926069 h 2311292"/>
                <a:gd name="connsiteX5" fmla="*/ 1926069 w 2311292"/>
                <a:gd name="connsiteY5" fmla="*/ 2311292 h 2311292"/>
                <a:gd name="connsiteX6" fmla="*/ 385223 w 2311292"/>
                <a:gd name="connsiteY6" fmla="*/ 2311292 h 2311292"/>
                <a:gd name="connsiteX7" fmla="*/ 0 w 2311292"/>
                <a:gd name="connsiteY7" fmla="*/ 1926069 h 2311292"/>
                <a:gd name="connsiteX8" fmla="*/ 0 w 2311292"/>
                <a:gd name="connsiteY8" fmla="*/ 385223 h 231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1292" h="2311292">
                  <a:moveTo>
                    <a:pt x="0" y="385223"/>
                  </a:moveTo>
                  <a:cubicBezTo>
                    <a:pt x="0" y="172470"/>
                    <a:pt x="172470" y="0"/>
                    <a:pt x="385223" y="0"/>
                  </a:cubicBezTo>
                  <a:lnTo>
                    <a:pt x="1926069" y="0"/>
                  </a:lnTo>
                  <a:cubicBezTo>
                    <a:pt x="2138822" y="0"/>
                    <a:pt x="2311292" y="172470"/>
                    <a:pt x="2311292" y="385223"/>
                  </a:cubicBezTo>
                  <a:lnTo>
                    <a:pt x="2311292" y="1926069"/>
                  </a:lnTo>
                  <a:cubicBezTo>
                    <a:pt x="2311292" y="2138822"/>
                    <a:pt x="2138822" y="2311292"/>
                    <a:pt x="1926069" y="2311292"/>
                  </a:cubicBezTo>
                  <a:lnTo>
                    <a:pt x="385223" y="2311292"/>
                  </a:lnTo>
                  <a:cubicBezTo>
                    <a:pt x="172470" y="2311292"/>
                    <a:pt x="0" y="2138822"/>
                    <a:pt x="0" y="1926069"/>
                  </a:cubicBezTo>
                  <a:lnTo>
                    <a:pt x="0" y="385223"/>
                  </a:lnTo>
                  <a:close/>
                </a:path>
              </a:pathLst>
            </a:custGeom>
            <a:solidFill>
              <a:srgbClr val="434343"/>
            </a:solidFill>
            <a:ln w="38100" cmpd="sng"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9028" tIns="189028" rIns="189028" bIns="189028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>
                <a:latin typeface="Times New Roman"/>
                <a:cs typeface="Times New Roman"/>
              </a:endParaRP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Times New Roman"/>
                  <a:cs typeface="Times New Roman"/>
                </a:rPr>
                <a:t>Use signage throughout tour </a:t>
              </a:r>
              <a:endParaRPr lang="en-US" sz="2000" kern="1200" dirty="0">
                <a:latin typeface="Times New Roman"/>
                <a:cs typeface="Times New Roman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479893" y="4269455"/>
              <a:ext cx="752476" cy="985617"/>
              <a:chOff x="7788275" y="698501"/>
              <a:chExt cx="873126" cy="1047750"/>
            </a:xfrm>
            <a:solidFill>
              <a:srgbClr val="FFFFFF"/>
            </a:solidFill>
          </p:grpSpPr>
          <p:sp>
            <p:nvSpPr>
              <p:cNvPr id="32" name="Freeform 43"/>
              <p:cNvSpPr>
                <a:spLocks/>
              </p:cNvSpPr>
              <p:nvPr/>
            </p:nvSpPr>
            <p:spPr bwMode="auto">
              <a:xfrm>
                <a:off x="8232775" y="908051"/>
                <a:ext cx="22225" cy="77788"/>
              </a:xfrm>
              <a:custGeom>
                <a:avLst/>
                <a:gdLst>
                  <a:gd name="T0" fmla="*/ 3 w 11"/>
                  <a:gd name="T1" fmla="*/ 37 h 37"/>
                  <a:gd name="T2" fmla="*/ 7 w 11"/>
                  <a:gd name="T3" fmla="*/ 37 h 37"/>
                  <a:gd name="T4" fmla="*/ 11 w 11"/>
                  <a:gd name="T5" fmla="*/ 33 h 37"/>
                  <a:gd name="T6" fmla="*/ 11 w 11"/>
                  <a:gd name="T7" fmla="*/ 2 h 37"/>
                  <a:gd name="T8" fmla="*/ 11 w 11"/>
                  <a:gd name="T9" fmla="*/ 0 h 37"/>
                  <a:gd name="T10" fmla="*/ 3 w 11"/>
                  <a:gd name="T11" fmla="*/ 6 h 37"/>
                  <a:gd name="T12" fmla="*/ 0 w 11"/>
                  <a:gd name="T13" fmla="*/ 5 h 37"/>
                  <a:gd name="T14" fmla="*/ 0 w 11"/>
                  <a:gd name="T15" fmla="*/ 33 h 37"/>
                  <a:gd name="T16" fmla="*/ 3 w 11"/>
                  <a:gd name="T1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7">
                    <a:moveTo>
                      <a:pt x="3" y="37"/>
                    </a:moveTo>
                    <a:cubicBezTo>
                      <a:pt x="7" y="37"/>
                      <a:pt x="7" y="37"/>
                      <a:pt x="7" y="37"/>
                    </a:cubicBezTo>
                    <a:cubicBezTo>
                      <a:pt x="9" y="37"/>
                      <a:pt x="11" y="35"/>
                      <a:pt x="11" y="3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0"/>
                    </a:cubicBezTo>
                    <a:cubicBezTo>
                      <a:pt x="6" y="4"/>
                      <a:pt x="3" y="6"/>
                      <a:pt x="3" y="6"/>
                    </a:cubicBezTo>
                    <a:cubicBezTo>
                      <a:pt x="2" y="7"/>
                      <a:pt x="1" y="6"/>
                      <a:pt x="0" y="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5"/>
                      <a:pt x="1" y="37"/>
                      <a:pt x="3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44"/>
              <p:cNvSpPr>
                <a:spLocks/>
              </p:cNvSpPr>
              <p:nvPr/>
            </p:nvSpPr>
            <p:spPr bwMode="auto">
              <a:xfrm>
                <a:off x="8207375" y="784226"/>
                <a:ext cx="298450" cy="241300"/>
              </a:xfrm>
              <a:custGeom>
                <a:avLst/>
                <a:gdLst>
                  <a:gd name="T0" fmla="*/ 2 w 142"/>
                  <a:gd name="T1" fmla="*/ 115 h 115"/>
                  <a:gd name="T2" fmla="*/ 139 w 142"/>
                  <a:gd name="T3" fmla="*/ 115 h 115"/>
                  <a:gd name="T4" fmla="*/ 142 w 142"/>
                  <a:gd name="T5" fmla="*/ 112 h 115"/>
                  <a:gd name="T6" fmla="*/ 139 w 142"/>
                  <a:gd name="T7" fmla="*/ 108 h 115"/>
                  <a:gd name="T8" fmla="*/ 8 w 142"/>
                  <a:gd name="T9" fmla="*/ 108 h 115"/>
                  <a:gd name="T10" fmla="*/ 5 w 142"/>
                  <a:gd name="T11" fmla="*/ 104 h 115"/>
                  <a:gd name="T12" fmla="*/ 5 w 142"/>
                  <a:gd name="T13" fmla="*/ 4 h 115"/>
                  <a:gd name="T14" fmla="*/ 2 w 142"/>
                  <a:gd name="T15" fmla="*/ 0 h 115"/>
                  <a:gd name="T16" fmla="*/ 0 w 142"/>
                  <a:gd name="T17" fmla="*/ 4 h 115"/>
                  <a:gd name="T18" fmla="*/ 0 w 142"/>
                  <a:gd name="T19" fmla="*/ 112 h 115"/>
                  <a:gd name="T20" fmla="*/ 2 w 142"/>
                  <a:gd name="T2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" h="115">
                    <a:moveTo>
                      <a:pt x="2" y="115"/>
                    </a:moveTo>
                    <a:cubicBezTo>
                      <a:pt x="139" y="115"/>
                      <a:pt x="139" y="115"/>
                      <a:pt x="139" y="115"/>
                    </a:cubicBezTo>
                    <a:cubicBezTo>
                      <a:pt x="140" y="115"/>
                      <a:pt x="142" y="113"/>
                      <a:pt x="142" y="112"/>
                    </a:cubicBezTo>
                    <a:cubicBezTo>
                      <a:pt x="142" y="110"/>
                      <a:pt x="140" y="108"/>
                      <a:pt x="139" y="108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6" y="108"/>
                      <a:pt x="5" y="106"/>
                      <a:pt x="5" y="10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"/>
                      <a:pt x="4" y="0"/>
                      <a:pt x="2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5"/>
                      <a:pt x="2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45"/>
              <p:cNvSpPr>
                <a:spLocks/>
              </p:cNvSpPr>
              <p:nvPr/>
            </p:nvSpPr>
            <p:spPr bwMode="auto">
              <a:xfrm>
                <a:off x="8480425" y="809626"/>
                <a:ext cx="25400" cy="176213"/>
              </a:xfrm>
              <a:custGeom>
                <a:avLst/>
                <a:gdLst>
                  <a:gd name="T0" fmla="*/ 9 w 12"/>
                  <a:gd name="T1" fmla="*/ 0 h 84"/>
                  <a:gd name="T2" fmla="*/ 3 w 12"/>
                  <a:gd name="T3" fmla="*/ 9 h 84"/>
                  <a:gd name="T4" fmla="*/ 0 w 12"/>
                  <a:gd name="T5" fmla="*/ 10 h 84"/>
                  <a:gd name="T6" fmla="*/ 0 w 12"/>
                  <a:gd name="T7" fmla="*/ 76 h 84"/>
                  <a:gd name="T8" fmla="*/ 4 w 12"/>
                  <a:gd name="T9" fmla="*/ 84 h 84"/>
                  <a:gd name="T10" fmla="*/ 8 w 12"/>
                  <a:gd name="T11" fmla="*/ 84 h 84"/>
                  <a:gd name="T12" fmla="*/ 12 w 12"/>
                  <a:gd name="T13" fmla="*/ 76 h 84"/>
                  <a:gd name="T14" fmla="*/ 12 w 12"/>
                  <a:gd name="T15" fmla="*/ 8 h 84"/>
                  <a:gd name="T16" fmla="*/ 9 w 12"/>
                  <a:gd name="T1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4">
                    <a:moveTo>
                      <a:pt x="9" y="0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1" y="10"/>
                      <a:pt x="0" y="10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80"/>
                      <a:pt x="2" y="84"/>
                      <a:pt x="4" y="84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0" y="84"/>
                      <a:pt x="12" y="80"/>
                      <a:pt x="12" y="7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4"/>
                      <a:pt x="10" y="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46"/>
              <p:cNvSpPr>
                <a:spLocks/>
              </p:cNvSpPr>
              <p:nvPr/>
            </p:nvSpPr>
            <p:spPr bwMode="auto">
              <a:xfrm>
                <a:off x="8232775" y="777876"/>
                <a:ext cx="273050" cy="133350"/>
              </a:xfrm>
              <a:custGeom>
                <a:avLst/>
                <a:gdLst>
                  <a:gd name="T0" fmla="*/ 0 w 130"/>
                  <a:gd name="T1" fmla="*/ 62 h 63"/>
                  <a:gd name="T2" fmla="*/ 2 w 130"/>
                  <a:gd name="T3" fmla="*/ 63 h 63"/>
                  <a:gd name="T4" fmla="*/ 51 w 130"/>
                  <a:gd name="T5" fmla="*/ 28 h 63"/>
                  <a:gd name="T6" fmla="*/ 53 w 130"/>
                  <a:gd name="T7" fmla="*/ 29 h 63"/>
                  <a:gd name="T8" fmla="*/ 61 w 130"/>
                  <a:gd name="T9" fmla="*/ 51 h 63"/>
                  <a:gd name="T10" fmla="*/ 63 w 130"/>
                  <a:gd name="T11" fmla="*/ 52 h 63"/>
                  <a:gd name="T12" fmla="*/ 120 w 130"/>
                  <a:gd name="T13" fmla="*/ 11 h 63"/>
                  <a:gd name="T14" fmla="*/ 117 w 130"/>
                  <a:gd name="T15" fmla="*/ 16 h 63"/>
                  <a:gd name="T16" fmla="*/ 117 w 130"/>
                  <a:gd name="T17" fmla="*/ 19 h 63"/>
                  <a:gd name="T18" fmla="*/ 117 w 130"/>
                  <a:gd name="T19" fmla="*/ 19 h 63"/>
                  <a:gd name="T20" fmla="*/ 120 w 130"/>
                  <a:gd name="T21" fmla="*/ 19 h 63"/>
                  <a:gd name="T22" fmla="*/ 129 w 130"/>
                  <a:gd name="T23" fmla="*/ 4 h 63"/>
                  <a:gd name="T24" fmla="*/ 129 w 130"/>
                  <a:gd name="T25" fmla="*/ 2 h 63"/>
                  <a:gd name="T26" fmla="*/ 128 w 130"/>
                  <a:gd name="T27" fmla="*/ 0 h 63"/>
                  <a:gd name="T28" fmla="*/ 113 w 130"/>
                  <a:gd name="T29" fmla="*/ 3 h 63"/>
                  <a:gd name="T30" fmla="*/ 112 w 130"/>
                  <a:gd name="T31" fmla="*/ 6 h 63"/>
                  <a:gd name="T32" fmla="*/ 112 w 130"/>
                  <a:gd name="T33" fmla="*/ 6 h 63"/>
                  <a:gd name="T34" fmla="*/ 114 w 130"/>
                  <a:gd name="T35" fmla="*/ 8 h 63"/>
                  <a:gd name="T36" fmla="*/ 118 w 130"/>
                  <a:gd name="T37" fmla="*/ 7 h 63"/>
                  <a:gd name="T38" fmla="*/ 65 w 130"/>
                  <a:gd name="T39" fmla="*/ 45 h 63"/>
                  <a:gd name="T40" fmla="*/ 63 w 130"/>
                  <a:gd name="T41" fmla="*/ 44 h 63"/>
                  <a:gd name="T42" fmla="*/ 56 w 130"/>
                  <a:gd name="T43" fmla="*/ 26 h 63"/>
                  <a:gd name="T44" fmla="*/ 54 w 130"/>
                  <a:gd name="T45" fmla="*/ 22 h 63"/>
                  <a:gd name="T46" fmla="*/ 52 w 130"/>
                  <a:gd name="T47" fmla="*/ 22 h 63"/>
                  <a:gd name="T48" fmla="*/ 1 w 130"/>
                  <a:gd name="T49" fmla="*/ 58 h 63"/>
                  <a:gd name="T50" fmla="*/ 0 w 130"/>
                  <a:gd name="T51" fmla="*/ 61 h 63"/>
                  <a:gd name="T52" fmla="*/ 0 w 130"/>
                  <a:gd name="T53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0" h="63">
                    <a:moveTo>
                      <a:pt x="0" y="62"/>
                    </a:moveTo>
                    <a:cubicBezTo>
                      <a:pt x="1" y="63"/>
                      <a:pt x="2" y="63"/>
                      <a:pt x="2" y="63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2" y="28"/>
                      <a:pt x="53" y="28"/>
                      <a:pt x="53" y="29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52"/>
                      <a:pt x="63" y="52"/>
                      <a:pt x="63" y="52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6" y="17"/>
                      <a:pt x="117" y="18"/>
                      <a:pt x="117" y="19"/>
                    </a:cubicBezTo>
                    <a:cubicBezTo>
                      <a:pt x="117" y="19"/>
                      <a:pt x="117" y="19"/>
                      <a:pt x="117" y="19"/>
                    </a:cubicBezTo>
                    <a:cubicBezTo>
                      <a:pt x="118" y="20"/>
                      <a:pt x="119" y="20"/>
                      <a:pt x="120" y="19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30" y="4"/>
                      <a:pt x="130" y="3"/>
                      <a:pt x="129" y="2"/>
                    </a:cubicBezTo>
                    <a:cubicBezTo>
                      <a:pt x="129" y="1"/>
                      <a:pt x="128" y="0"/>
                      <a:pt x="128" y="0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2" y="4"/>
                      <a:pt x="112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7"/>
                      <a:pt x="113" y="8"/>
                      <a:pt x="114" y="8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4" y="46"/>
                      <a:pt x="63" y="45"/>
                      <a:pt x="63" y="44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5" y="25"/>
                      <a:pt x="55" y="23"/>
                      <a:pt x="54" y="22"/>
                    </a:cubicBezTo>
                    <a:cubicBezTo>
                      <a:pt x="54" y="21"/>
                      <a:pt x="53" y="21"/>
                      <a:pt x="52" y="22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0" y="59"/>
                      <a:pt x="0" y="60"/>
                      <a:pt x="0" y="61"/>
                    </a:cubicBezTo>
                    <a:lnTo>
                      <a:pt x="0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47"/>
              <p:cNvSpPr>
                <a:spLocks/>
              </p:cNvSpPr>
              <p:nvPr/>
            </p:nvSpPr>
            <p:spPr bwMode="auto">
              <a:xfrm>
                <a:off x="8216900" y="1103313"/>
                <a:ext cx="293688" cy="38100"/>
              </a:xfrm>
              <a:custGeom>
                <a:avLst/>
                <a:gdLst>
                  <a:gd name="T0" fmla="*/ 125 w 139"/>
                  <a:gd name="T1" fmla="*/ 0 h 18"/>
                  <a:gd name="T2" fmla="*/ 14 w 139"/>
                  <a:gd name="T3" fmla="*/ 0 h 18"/>
                  <a:gd name="T4" fmla="*/ 0 w 139"/>
                  <a:gd name="T5" fmla="*/ 9 h 18"/>
                  <a:gd name="T6" fmla="*/ 14 w 139"/>
                  <a:gd name="T7" fmla="*/ 18 h 18"/>
                  <a:gd name="T8" fmla="*/ 125 w 139"/>
                  <a:gd name="T9" fmla="*/ 18 h 18"/>
                  <a:gd name="T10" fmla="*/ 139 w 139"/>
                  <a:gd name="T11" fmla="*/ 9 h 18"/>
                  <a:gd name="T12" fmla="*/ 125 w 13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18">
                    <a:moveTo>
                      <a:pt x="12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4"/>
                      <a:pt x="0" y="9"/>
                    </a:cubicBezTo>
                    <a:cubicBezTo>
                      <a:pt x="0" y="14"/>
                      <a:pt x="7" y="18"/>
                      <a:pt x="14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32" y="18"/>
                      <a:pt x="139" y="14"/>
                      <a:pt x="139" y="9"/>
                    </a:cubicBezTo>
                    <a:cubicBezTo>
                      <a:pt x="139" y="4"/>
                      <a:pt x="132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8"/>
              <p:cNvSpPr>
                <a:spLocks/>
              </p:cNvSpPr>
              <p:nvPr/>
            </p:nvSpPr>
            <p:spPr bwMode="auto">
              <a:xfrm>
                <a:off x="8216900" y="1182688"/>
                <a:ext cx="293688" cy="36513"/>
              </a:xfrm>
              <a:custGeom>
                <a:avLst/>
                <a:gdLst>
                  <a:gd name="T0" fmla="*/ 125 w 139"/>
                  <a:gd name="T1" fmla="*/ 0 h 18"/>
                  <a:gd name="T2" fmla="*/ 14 w 139"/>
                  <a:gd name="T3" fmla="*/ 0 h 18"/>
                  <a:gd name="T4" fmla="*/ 0 w 139"/>
                  <a:gd name="T5" fmla="*/ 9 h 18"/>
                  <a:gd name="T6" fmla="*/ 14 w 139"/>
                  <a:gd name="T7" fmla="*/ 18 h 18"/>
                  <a:gd name="T8" fmla="*/ 125 w 139"/>
                  <a:gd name="T9" fmla="*/ 18 h 18"/>
                  <a:gd name="T10" fmla="*/ 139 w 139"/>
                  <a:gd name="T11" fmla="*/ 9 h 18"/>
                  <a:gd name="T12" fmla="*/ 125 w 13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18">
                    <a:moveTo>
                      <a:pt x="12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4"/>
                      <a:pt x="0" y="9"/>
                    </a:cubicBezTo>
                    <a:cubicBezTo>
                      <a:pt x="0" y="14"/>
                      <a:pt x="7" y="18"/>
                      <a:pt x="14" y="1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32" y="18"/>
                      <a:pt x="139" y="14"/>
                      <a:pt x="139" y="9"/>
                    </a:cubicBezTo>
                    <a:cubicBezTo>
                      <a:pt x="139" y="4"/>
                      <a:pt x="132" y="0"/>
                      <a:pt x="12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9"/>
              <p:cNvSpPr>
                <a:spLocks/>
              </p:cNvSpPr>
              <p:nvPr/>
            </p:nvSpPr>
            <p:spPr bwMode="auto">
              <a:xfrm>
                <a:off x="8313738" y="849313"/>
                <a:ext cx="25400" cy="136525"/>
              </a:xfrm>
              <a:custGeom>
                <a:avLst/>
                <a:gdLst>
                  <a:gd name="T0" fmla="*/ 0 w 12"/>
                  <a:gd name="T1" fmla="*/ 59 h 65"/>
                  <a:gd name="T2" fmla="*/ 4 w 12"/>
                  <a:gd name="T3" fmla="*/ 65 h 65"/>
                  <a:gd name="T4" fmla="*/ 8 w 12"/>
                  <a:gd name="T5" fmla="*/ 65 h 65"/>
                  <a:gd name="T6" fmla="*/ 12 w 12"/>
                  <a:gd name="T7" fmla="*/ 59 h 65"/>
                  <a:gd name="T8" fmla="*/ 12 w 12"/>
                  <a:gd name="T9" fmla="*/ 4 h 65"/>
                  <a:gd name="T10" fmla="*/ 11 w 12"/>
                  <a:gd name="T11" fmla="*/ 0 h 65"/>
                  <a:gd name="T12" fmla="*/ 0 w 12"/>
                  <a:gd name="T13" fmla="*/ 8 h 65"/>
                  <a:gd name="T14" fmla="*/ 0 w 12"/>
                  <a:gd name="T1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5">
                    <a:moveTo>
                      <a:pt x="0" y="59"/>
                    </a:moveTo>
                    <a:cubicBezTo>
                      <a:pt x="0" y="62"/>
                      <a:pt x="2" y="65"/>
                      <a:pt x="4" y="65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10" y="65"/>
                      <a:pt x="12" y="62"/>
                      <a:pt x="12" y="59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1" y="1"/>
                      <a:pt x="11" y="0"/>
                    </a:cubicBezTo>
                    <a:cubicBezTo>
                      <a:pt x="9" y="2"/>
                      <a:pt x="5" y="5"/>
                      <a:pt x="0" y="8"/>
                    </a:cubicBezTo>
                    <a:lnTo>
                      <a:pt x="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0"/>
              <p:cNvSpPr>
                <a:spLocks/>
              </p:cNvSpPr>
              <p:nvPr/>
            </p:nvSpPr>
            <p:spPr bwMode="auto">
              <a:xfrm>
                <a:off x="8356600" y="887413"/>
                <a:ext cx="23813" cy="98425"/>
              </a:xfrm>
              <a:custGeom>
                <a:avLst/>
                <a:gdLst>
                  <a:gd name="T0" fmla="*/ 1 w 11"/>
                  <a:gd name="T1" fmla="*/ 3 h 47"/>
                  <a:gd name="T2" fmla="*/ 0 w 11"/>
                  <a:gd name="T3" fmla="*/ 1 h 47"/>
                  <a:gd name="T4" fmla="*/ 0 w 11"/>
                  <a:gd name="T5" fmla="*/ 1 h 47"/>
                  <a:gd name="T6" fmla="*/ 0 w 11"/>
                  <a:gd name="T7" fmla="*/ 42 h 47"/>
                  <a:gd name="T8" fmla="*/ 3 w 11"/>
                  <a:gd name="T9" fmla="*/ 47 h 47"/>
                  <a:gd name="T10" fmla="*/ 8 w 11"/>
                  <a:gd name="T11" fmla="*/ 47 h 47"/>
                  <a:gd name="T12" fmla="*/ 11 w 11"/>
                  <a:gd name="T13" fmla="*/ 42 h 47"/>
                  <a:gd name="T14" fmla="*/ 11 w 11"/>
                  <a:gd name="T15" fmla="*/ 1 h 47"/>
                  <a:gd name="T16" fmla="*/ 11 w 11"/>
                  <a:gd name="T17" fmla="*/ 0 h 47"/>
                  <a:gd name="T18" fmla="*/ 5 w 11"/>
                  <a:gd name="T19" fmla="*/ 5 h 47"/>
                  <a:gd name="T20" fmla="*/ 1 w 11"/>
                  <a:gd name="T21" fmla="*/ 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47">
                    <a:moveTo>
                      <a:pt x="1" y="3"/>
                    </a:move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5"/>
                      <a:pt x="1" y="47"/>
                      <a:pt x="3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10" y="47"/>
                      <a:pt x="11" y="45"/>
                      <a:pt x="11" y="4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3"/>
                      <a:pt x="5" y="5"/>
                      <a:pt x="5" y="5"/>
                    </a:cubicBezTo>
                    <a:cubicBezTo>
                      <a:pt x="3" y="6"/>
                      <a:pt x="1" y="5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51"/>
              <p:cNvSpPr>
                <a:spLocks/>
              </p:cNvSpPr>
              <p:nvPr/>
            </p:nvSpPr>
            <p:spPr bwMode="auto">
              <a:xfrm>
                <a:off x="8272463" y="879476"/>
                <a:ext cx="25400" cy="106363"/>
              </a:xfrm>
              <a:custGeom>
                <a:avLst/>
                <a:gdLst>
                  <a:gd name="T0" fmla="*/ 0 w 12"/>
                  <a:gd name="T1" fmla="*/ 46 h 51"/>
                  <a:gd name="T2" fmla="*/ 4 w 12"/>
                  <a:gd name="T3" fmla="*/ 51 h 51"/>
                  <a:gd name="T4" fmla="*/ 8 w 12"/>
                  <a:gd name="T5" fmla="*/ 51 h 51"/>
                  <a:gd name="T6" fmla="*/ 12 w 12"/>
                  <a:gd name="T7" fmla="*/ 46 h 51"/>
                  <a:gd name="T8" fmla="*/ 12 w 12"/>
                  <a:gd name="T9" fmla="*/ 3 h 51"/>
                  <a:gd name="T10" fmla="*/ 11 w 12"/>
                  <a:gd name="T11" fmla="*/ 0 h 51"/>
                  <a:gd name="T12" fmla="*/ 0 w 12"/>
                  <a:gd name="T13" fmla="*/ 8 h 51"/>
                  <a:gd name="T14" fmla="*/ 0 w 12"/>
                  <a:gd name="T15" fmla="*/ 4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51">
                    <a:moveTo>
                      <a:pt x="0" y="46"/>
                    </a:moveTo>
                    <a:cubicBezTo>
                      <a:pt x="0" y="49"/>
                      <a:pt x="2" y="51"/>
                      <a:pt x="4" y="5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10" y="51"/>
                      <a:pt x="12" y="49"/>
                      <a:pt x="12" y="4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1"/>
                      <a:pt x="11" y="0"/>
                    </a:cubicBezTo>
                    <a:cubicBezTo>
                      <a:pt x="8" y="3"/>
                      <a:pt x="4" y="6"/>
                      <a:pt x="0" y="8"/>
                    </a:cubicBezTo>
                    <a:lnTo>
                      <a:pt x="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2"/>
              <p:cNvSpPr>
                <a:spLocks/>
              </p:cNvSpPr>
              <p:nvPr/>
            </p:nvSpPr>
            <p:spPr bwMode="auto">
              <a:xfrm>
                <a:off x="8439150" y="830263"/>
                <a:ext cx="25400" cy="155575"/>
              </a:xfrm>
              <a:custGeom>
                <a:avLst/>
                <a:gdLst>
                  <a:gd name="T0" fmla="*/ 0 w 12"/>
                  <a:gd name="T1" fmla="*/ 67 h 74"/>
                  <a:gd name="T2" fmla="*/ 4 w 12"/>
                  <a:gd name="T3" fmla="*/ 74 h 74"/>
                  <a:gd name="T4" fmla="*/ 8 w 12"/>
                  <a:gd name="T5" fmla="*/ 74 h 74"/>
                  <a:gd name="T6" fmla="*/ 12 w 12"/>
                  <a:gd name="T7" fmla="*/ 67 h 74"/>
                  <a:gd name="T8" fmla="*/ 12 w 12"/>
                  <a:gd name="T9" fmla="*/ 4 h 74"/>
                  <a:gd name="T10" fmla="*/ 11 w 12"/>
                  <a:gd name="T11" fmla="*/ 0 h 74"/>
                  <a:gd name="T12" fmla="*/ 0 w 12"/>
                  <a:gd name="T13" fmla="*/ 7 h 74"/>
                  <a:gd name="T14" fmla="*/ 0 w 12"/>
                  <a:gd name="T15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4">
                    <a:moveTo>
                      <a:pt x="0" y="67"/>
                    </a:moveTo>
                    <a:cubicBezTo>
                      <a:pt x="0" y="71"/>
                      <a:pt x="2" y="74"/>
                      <a:pt x="4" y="74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10" y="74"/>
                      <a:pt x="12" y="71"/>
                      <a:pt x="12" y="67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1"/>
                      <a:pt x="11" y="0"/>
                    </a:cubicBezTo>
                    <a:cubicBezTo>
                      <a:pt x="8" y="2"/>
                      <a:pt x="4" y="5"/>
                      <a:pt x="0" y="7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53"/>
              <p:cNvSpPr>
                <a:spLocks/>
              </p:cNvSpPr>
              <p:nvPr/>
            </p:nvSpPr>
            <p:spPr bwMode="auto">
              <a:xfrm>
                <a:off x="8399463" y="860426"/>
                <a:ext cx="22225" cy="125413"/>
              </a:xfrm>
              <a:custGeom>
                <a:avLst/>
                <a:gdLst>
                  <a:gd name="T0" fmla="*/ 0 w 11"/>
                  <a:gd name="T1" fmla="*/ 54 h 60"/>
                  <a:gd name="T2" fmla="*/ 3 w 11"/>
                  <a:gd name="T3" fmla="*/ 60 h 60"/>
                  <a:gd name="T4" fmla="*/ 7 w 11"/>
                  <a:gd name="T5" fmla="*/ 60 h 60"/>
                  <a:gd name="T6" fmla="*/ 11 w 11"/>
                  <a:gd name="T7" fmla="*/ 54 h 60"/>
                  <a:gd name="T8" fmla="*/ 11 w 11"/>
                  <a:gd name="T9" fmla="*/ 3 h 60"/>
                  <a:gd name="T10" fmla="*/ 10 w 11"/>
                  <a:gd name="T11" fmla="*/ 0 h 60"/>
                  <a:gd name="T12" fmla="*/ 0 w 11"/>
                  <a:gd name="T13" fmla="*/ 8 h 60"/>
                  <a:gd name="T14" fmla="*/ 0 w 11"/>
                  <a:gd name="T15" fmla="*/ 5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0">
                    <a:moveTo>
                      <a:pt x="0" y="54"/>
                    </a:moveTo>
                    <a:cubicBezTo>
                      <a:pt x="0" y="57"/>
                      <a:pt x="1" y="60"/>
                      <a:pt x="3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9" y="60"/>
                      <a:pt x="11" y="57"/>
                      <a:pt x="11" y="5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1"/>
                      <a:pt x="10" y="0"/>
                    </a:cubicBezTo>
                    <a:cubicBezTo>
                      <a:pt x="7" y="2"/>
                      <a:pt x="3" y="5"/>
                      <a:pt x="0" y="8"/>
                    </a:cubicBez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54"/>
              <p:cNvSpPr>
                <a:spLocks noEditPoints="1"/>
              </p:cNvSpPr>
              <p:nvPr/>
            </p:nvSpPr>
            <p:spPr bwMode="auto">
              <a:xfrm>
                <a:off x="7788275" y="698501"/>
                <a:ext cx="873126" cy="1047750"/>
              </a:xfrm>
              <a:custGeom>
                <a:avLst/>
                <a:gdLst>
                  <a:gd name="T0" fmla="*/ 413 w 415"/>
                  <a:gd name="T1" fmla="*/ 480 h 498"/>
                  <a:gd name="T2" fmla="*/ 345 w 415"/>
                  <a:gd name="T3" fmla="*/ 294 h 498"/>
                  <a:gd name="T4" fmla="*/ 371 w 415"/>
                  <a:gd name="T5" fmla="*/ 294 h 498"/>
                  <a:gd name="T6" fmla="*/ 391 w 415"/>
                  <a:gd name="T7" fmla="*/ 274 h 498"/>
                  <a:gd name="T8" fmla="*/ 391 w 415"/>
                  <a:gd name="T9" fmla="*/ 20 h 498"/>
                  <a:gd name="T10" fmla="*/ 371 w 415"/>
                  <a:gd name="T11" fmla="*/ 0 h 498"/>
                  <a:gd name="T12" fmla="*/ 311 w 415"/>
                  <a:gd name="T13" fmla="*/ 0 h 498"/>
                  <a:gd name="T14" fmla="*/ 103 w 415"/>
                  <a:gd name="T15" fmla="*/ 0 h 498"/>
                  <a:gd name="T16" fmla="*/ 44 w 415"/>
                  <a:gd name="T17" fmla="*/ 0 h 498"/>
                  <a:gd name="T18" fmla="*/ 23 w 415"/>
                  <a:gd name="T19" fmla="*/ 20 h 498"/>
                  <a:gd name="T20" fmla="*/ 23 w 415"/>
                  <a:gd name="T21" fmla="*/ 274 h 498"/>
                  <a:gd name="T22" fmla="*/ 44 w 415"/>
                  <a:gd name="T23" fmla="*/ 294 h 498"/>
                  <a:gd name="T24" fmla="*/ 70 w 415"/>
                  <a:gd name="T25" fmla="*/ 294 h 498"/>
                  <a:gd name="T26" fmla="*/ 2 w 415"/>
                  <a:gd name="T27" fmla="*/ 480 h 498"/>
                  <a:gd name="T28" fmla="*/ 8 w 415"/>
                  <a:gd name="T29" fmla="*/ 493 h 498"/>
                  <a:gd name="T30" fmla="*/ 15 w 415"/>
                  <a:gd name="T31" fmla="*/ 496 h 498"/>
                  <a:gd name="T32" fmla="*/ 28 w 415"/>
                  <a:gd name="T33" fmla="*/ 490 h 498"/>
                  <a:gd name="T34" fmla="*/ 99 w 415"/>
                  <a:gd name="T35" fmla="*/ 294 h 498"/>
                  <a:gd name="T36" fmla="*/ 192 w 415"/>
                  <a:gd name="T37" fmla="*/ 294 h 498"/>
                  <a:gd name="T38" fmla="*/ 193 w 415"/>
                  <a:gd name="T39" fmla="*/ 294 h 498"/>
                  <a:gd name="T40" fmla="*/ 193 w 415"/>
                  <a:gd name="T41" fmla="*/ 409 h 498"/>
                  <a:gd name="T42" fmla="*/ 203 w 415"/>
                  <a:gd name="T43" fmla="*/ 415 h 498"/>
                  <a:gd name="T44" fmla="*/ 204 w 415"/>
                  <a:gd name="T45" fmla="*/ 415 h 498"/>
                  <a:gd name="T46" fmla="*/ 211 w 415"/>
                  <a:gd name="T47" fmla="*/ 415 h 498"/>
                  <a:gd name="T48" fmla="*/ 211 w 415"/>
                  <a:gd name="T49" fmla="*/ 415 h 498"/>
                  <a:gd name="T50" fmla="*/ 221 w 415"/>
                  <a:gd name="T51" fmla="*/ 409 h 498"/>
                  <a:gd name="T52" fmla="*/ 221 w 415"/>
                  <a:gd name="T53" fmla="*/ 294 h 498"/>
                  <a:gd name="T54" fmla="*/ 223 w 415"/>
                  <a:gd name="T55" fmla="*/ 294 h 498"/>
                  <a:gd name="T56" fmla="*/ 315 w 415"/>
                  <a:gd name="T57" fmla="*/ 294 h 498"/>
                  <a:gd name="T58" fmla="*/ 387 w 415"/>
                  <a:gd name="T59" fmla="*/ 490 h 498"/>
                  <a:gd name="T60" fmla="*/ 400 w 415"/>
                  <a:gd name="T61" fmla="*/ 496 h 498"/>
                  <a:gd name="T62" fmla="*/ 406 w 415"/>
                  <a:gd name="T63" fmla="*/ 493 h 498"/>
                  <a:gd name="T64" fmla="*/ 413 w 415"/>
                  <a:gd name="T65" fmla="*/ 480 h 498"/>
                  <a:gd name="T66" fmla="*/ 222 w 415"/>
                  <a:gd name="T67" fmla="*/ 274 h 498"/>
                  <a:gd name="T68" fmla="*/ 192 w 415"/>
                  <a:gd name="T69" fmla="*/ 274 h 498"/>
                  <a:gd name="T70" fmla="*/ 44 w 415"/>
                  <a:gd name="T71" fmla="*/ 274 h 498"/>
                  <a:gd name="T72" fmla="*/ 44 w 415"/>
                  <a:gd name="T73" fmla="*/ 20 h 498"/>
                  <a:gd name="T74" fmla="*/ 116 w 415"/>
                  <a:gd name="T75" fmla="*/ 20 h 498"/>
                  <a:gd name="T76" fmla="*/ 298 w 415"/>
                  <a:gd name="T77" fmla="*/ 20 h 498"/>
                  <a:gd name="T78" fmla="*/ 371 w 415"/>
                  <a:gd name="T79" fmla="*/ 20 h 498"/>
                  <a:gd name="T80" fmla="*/ 371 w 415"/>
                  <a:gd name="T81" fmla="*/ 274 h 498"/>
                  <a:gd name="T82" fmla="*/ 222 w 415"/>
                  <a:gd name="T83" fmla="*/ 274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5" h="498">
                    <a:moveTo>
                      <a:pt x="413" y="480"/>
                    </a:moveTo>
                    <a:cubicBezTo>
                      <a:pt x="345" y="294"/>
                      <a:pt x="345" y="294"/>
                      <a:pt x="345" y="294"/>
                    </a:cubicBezTo>
                    <a:cubicBezTo>
                      <a:pt x="371" y="294"/>
                      <a:pt x="371" y="294"/>
                      <a:pt x="371" y="294"/>
                    </a:cubicBezTo>
                    <a:cubicBezTo>
                      <a:pt x="382" y="294"/>
                      <a:pt x="391" y="285"/>
                      <a:pt x="391" y="274"/>
                    </a:cubicBezTo>
                    <a:cubicBezTo>
                      <a:pt x="391" y="20"/>
                      <a:pt x="391" y="20"/>
                      <a:pt x="391" y="20"/>
                    </a:cubicBezTo>
                    <a:cubicBezTo>
                      <a:pt x="391" y="9"/>
                      <a:pt x="382" y="0"/>
                      <a:pt x="371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2" y="0"/>
                      <a:pt x="23" y="9"/>
                      <a:pt x="23" y="20"/>
                    </a:cubicBezTo>
                    <a:cubicBezTo>
                      <a:pt x="23" y="274"/>
                      <a:pt x="23" y="274"/>
                      <a:pt x="23" y="274"/>
                    </a:cubicBezTo>
                    <a:cubicBezTo>
                      <a:pt x="23" y="285"/>
                      <a:pt x="32" y="294"/>
                      <a:pt x="44" y="294"/>
                    </a:cubicBezTo>
                    <a:cubicBezTo>
                      <a:pt x="70" y="294"/>
                      <a:pt x="70" y="294"/>
                      <a:pt x="70" y="294"/>
                    </a:cubicBezTo>
                    <a:cubicBezTo>
                      <a:pt x="2" y="480"/>
                      <a:pt x="2" y="480"/>
                      <a:pt x="2" y="480"/>
                    </a:cubicBezTo>
                    <a:cubicBezTo>
                      <a:pt x="0" y="486"/>
                      <a:pt x="3" y="492"/>
                      <a:pt x="8" y="493"/>
                    </a:cubicBezTo>
                    <a:cubicBezTo>
                      <a:pt x="15" y="496"/>
                      <a:pt x="15" y="496"/>
                      <a:pt x="15" y="496"/>
                    </a:cubicBezTo>
                    <a:cubicBezTo>
                      <a:pt x="20" y="498"/>
                      <a:pt x="26" y="495"/>
                      <a:pt x="28" y="490"/>
                    </a:cubicBezTo>
                    <a:cubicBezTo>
                      <a:pt x="99" y="294"/>
                      <a:pt x="99" y="294"/>
                      <a:pt x="99" y="294"/>
                    </a:cubicBezTo>
                    <a:cubicBezTo>
                      <a:pt x="192" y="294"/>
                      <a:pt x="192" y="294"/>
                      <a:pt x="192" y="294"/>
                    </a:cubicBezTo>
                    <a:cubicBezTo>
                      <a:pt x="193" y="294"/>
                      <a:pt x="193" y="294"/>
                      <a:pt x="193" y="294"/>
                    </a:cubicBezTo>
                    <a:cubicBezTo>
                      <a:pt x="193" y="409"/>
                      <a:pt x="193" y="409"/>
                      <a:pt x="193" y="409"/>
                    </a:cubicBezTo>
                    <a:cubicBezTo>
                      <a:pt x="193" y="412"/>
                      <a:pt x="198" y="415"/>
                      <a:pt x="203" y="415"/>
                    </a:cubicBezTo>
                    <a:cubicBezTo>
                      <a:pt x="204" y="415"/>
                      <a:pt x="204" y="415"/>
                      <a:pt x="204" y="415"/>
                    </a:cubicBezTo>
                    <a:cubicBezTo>
                      <a:pt x="211" y="415"/>
                      <a:pt x="211" y="415"/>
                      <a:pt x="211" y="415"/>
                    </a:cubicBezTo>
                    <a:cubicBezTo>
                      <a:pt x="211" y="415"/>
                      <a:pt x="211" y="415"/>
                      <a:pt x="211" y="415"/>
                    </a:cubicBezTo>
                    <a:cubicBezTo>
                      <a:pt x="217" y="415"/>
                      <a:pt x="221" y="412"/>
                      <a:pt x="221" y="409"/>
                    </a:cubicBezTo>
                    <a:cubicBezTo>
                      <a:pt x="221" y="294"/>
                      <a:pt x="221" y="294"/>
                      <a:pt x="221" y="294"/>
                    </a:cubicBezTo>
                    <a:cubicBezTo>
                      <a:pt x="223" y="294"/>
                      <a:pt x="223" y="294"/>
                      <a:pt x="223" y="294"/>
                    </a:cubicBezTo>
                    <a:cubicBezTo>
                      <a:pt x="315" y="294"/>
                      <a:pt x="315" y="294"/>
                      <a:pt x="315" y="294"/>
                    </a:cubicBezTo>
                    <a:cubicBezTo>
                      <a:pt x="387" y="490"/>
                      <a:pt x="387" y="490"/>
                      <a:pt x="387" y="490"/>
                    </a:cubicBezTo>
                    <a:cubicBezTo>
                      <a:pt x="389" y="495"/>
                      <a:pt x="395" y="498"/>
                      <a:pt x="400" y="496"/>
                    </a:cubicBezTo>
                    <a:cubicBezTo>
                      <a:pt x="406" y="493"/>
                      <a:pt x="406" y="493"/>
                      <a:pt x="406" y="493"/>
                    </a:cubicBezTo>
                    <a:cubicBezTo>
                      <a:pt x="412" y="492"/>
                      <a:pt x="415" y="486"/>
                      <a:pt x="413" y="480"/>
                    </a:cubicBezTo>
                    <a:close/>
                    <a:moveTo>
                      <a:pt x="222" y="274"/>
                    </a:moveTo>
                    <a:cubicBezTo>
                      <a:pt x="192" y="274"/>
                      <a:pt x="192" y="274"/>
                      <a:pt x="192" y="274"/>
                    </a:cubicBezTo>
                    <a:cubicBezTo>
                      <a:pt x="44" y="274"/>
                      <a:pt x="44" y="274"/>
                      <a:pt x="44" y="274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298" y="20"/>
                      <a:pt x="298" y="20"/>
                      <a:pt x="298" y="20"/>
                    </a:cubicBezTo>
                    <a:cubicBezTo>
                      <a:pt x="371" y="20"/>
                      <a:pt x="371" y="20"/>
                      <a:pt x="371" y="20"/>
                    </a:cubicBezTo>
                    <a:cubicBezTo>
                      <a:pt x="371" y="274"/>
                      <a:pt x="371" y="274"/>
                      <a:pt x="371" y="274"/>
                    </a:cubicBezTo>
                    <a:lnTo>
                      <a:pt x="222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55"/>
              <p:cNvSpPr>
                <a:spLocks/>
              </p:cNvSpPr>
              <p:nvPr/>
            </p:nvSpPr>
            <p:spPr bwMode="auto">
              <a:xfrm>
                <a:off x="7908925" y="795338"/>
                <a:ext cx="273050" cy="38100"/>
              </a:xfrm>
              <a:custGeom>
                <a:avLst/>
                <a:gdLst>
                  <a:gd name="T0" fmla="*/ 116 w 130"/>
                  <a:gd name="T1" fmla="*/ 0 h 18"/>
                  <a:gd name="T2" fmla="*/ 14 w 130"/>
                  <a:gd name="T3" fmla="*/ 0 h 18"/>
                  <a:gd name="T4" fmla="*/ 0 w 130"/>
                  <a:gd name="T5" fmla="*/ 9 h 18"/>
                  <a:gd name="T6" fmla="*/ 14 w 130"/>
                  <a:gd name="T7" fmla="*/ 18 h 18"/>
                  <a:gd name="T8" fmla="*/ 116 w 130"/>
                  <a:gd name="T9" fmla="*/ 18 h 18"/>
                  <a:gd name="T10" fmla="*/ 130 w 130"/>
                  <a:gd name="T11" fmla="*/ 9 h 18"/>
                  <a:gd name="T12" fmla="*/ 116 w 13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8">
                    <a:moveTo>
                      <a:pt x="1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4"/>
                      <a:pt x="0" y="9"/>
                    </a:cubicBezTo>
                    <a:cubicBezTo>
                      <a:pt x="0" y="14"/>
                      <a:pt x="6" y="18"/>
                      <a:pt x="14" y="18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24" y="18"/>
                      <a:pt x="130" y="14"/>
                      <a:pt x="130" y="9"/>
                    </a:cubicBezTo>
                    <a:cubicBezTo>
                      <a:pt x="130" y="4"/>
                      <a:pt x="124" y="0"/>
                      <a:pt x="1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56"/>
              <p:cNvSpPr>
                <a:spLocks/>
              </p:cNvSpPr>
              <p:nvPr/>
            </p:nvSpPr>
            <p:spPr bwMode="auto">
              <a:xfrm>
                <a:off x="7908925" y="869951"/>
                <a:ext cx="273050" cy="41275"/>
              </a:xfrm>
              <a:custGeom>
                <a:avLst/>
                <a:gdLst>
                  <a:gd name="T0" fmla="*/ 116 w 130"/>
                  <a:gd name="T1" fmla="*/ 0 h 19"/>
                  <a:gd name="T2" fmla="*/ 14 w 130"/>
                  <a:gd name="T3" fmla="*/ 0 h 19"/>
                  <a:gd name="T4" fmla="*/ 0 w 130"/>
                  <a:gd name="T5" fmla="*/ 10 h 19"/>
                  <a:gd name="T6" fmla="*/ 14 w 130"/>
                  <a:gd name="T7" fmla="*/ 19 h 19"/>
                  <a:gd name="T8" fmla="*/ 116 w 130"/>
                  <a:gd name="T9" fmla="*/ 19 h 19"/>
                  <a:gd name="T10" fmla="*/ 130 w 130"/>
                  <a:gd name="T11" fmla="*/ 10 h 19"/>
                  <a:gd name="T12" fmla="*/ 116 w 130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9">
                    <a:moveTo>
                      <a:pt x="1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5"/>
                      <a:pt x="0" y="10"/>
                    </a:cubicBezTo>
                    <a:cubicBezTo>
                      <a:pt x="0" y="15"/>
                      <a:pt x="6" y="19"/>
                      <a:pt x="14" y="19"/>
                    </a:cubicBezTo>
                    <a:cubicBezTo>
                      <a:pt x="116" y="19"/>
                      <a:pt x="116" y="19"/>
                      <a:pt x="116" y="19"/>
                    </a:cubicBezTo>
                    <a:cubicBezTo>
                      <a:pt x="124" y="19"/>
                      <a:pt x="130" y="15"/>
                      <a:pt x="130" y="10"/>
                    </a:cubicBezTo>
                    <a:cubicBezTo>
                      <a:pt x="130" y="5"/>
                      <a:pt x="124" y="0"/>
                      <a:pt x="1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57"/>
              <p:cNvSpPr>
                <a:spLocks/>
              </p:cNvSpPr>
              <p:nvPr/>
            </p:nvSpPr>
            <p:spPr bwMode="auto">
              <a:xfrm>
                <a:off x="7908925" y="947738"/>
                <a:ext cx="273050" cy="41275"/>
              </a:xfrm>
              <a:custGeom>
                <a:avLst/>
                <a:gdLst>
                  <a:gd name="T0" fmla="*/ 116 w 130"/>
                  <a:gd name="T1" fmla="*/ 0 h 19"/>
                  <a:gd name="T2" fmla="*/ 14 w 130"/>
                  <a:gd name="T3" fmla="*/ 0 h 19"/>
                  <a:gd name="T4" fmla="*/ 0 w 130"/>
                  <a:gd name="T5" fmla="*/ 10 h 19"/>
                  <a:gd name="T6" fmla="*/ 14 w 130"/>
                  <a:gd name="T7" fmla="*/ 19 h 19"/>
                  <a:gd name="T8" fmla="*/ 116 w 130"/>
                  <a:gd name="T9" fmla="*/ 19 h 19"/>
                  <a:gd name="T10" fmla="*/ 130 w 130"/>
                  <a:gd name="T11" fmla="*/ 10 h 19"/>
                  <a:gd name="T12" fmla="*/ 116 w 130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9">
                    <a:moveTo>
                      <a:pt x="1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4"/>
                      <a:pt x="0" y="10"/>
                    </a:cubicBezTo>
                    <a:cubicBezTo>
                      <a:pt x="0" y="15"/>
                      <a:pt x="6" y="19"/>
                      <a:pt x="14" y="19"/>
                    </a:cubicBezTo>
                    <a:cubicBezTo>
                      <a:pt x="116" y="19"/>
                      <a:pt x="116" y="19"/>
                      <a:pt x="116" y="19"/>
                    </a:cubicBezTo>
                    <a:cubicBezTo>
                      <a:pt x="124" y="19"/>
                      <a:pt x="130" y="15"/>
                      <a:pt x="130" y="10"/>
                    </a:cubicBezTo>
                    <a:cubicBezTo>
                      <a:pt x="130" y="4"/>
                      <a:pt x="124" y="0"/>
                      <a:pt x="1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58"/>
              <p:cNvSpPr>
                <a:spLocks/>
              </p:cNvSpPr>
              <p:nvPr/>
            </p:nvSpPr>
            <p:spPr bwMode="auto">
              <a:xfrm>
                <a:off x="7908925" y="1025526"/>
                <a:ext cx="273050" cy="41275"/>
              </a:xfrm>
              <a:custGeom>
                <a:avLst/>
                <a:gdLst>
                  <a:gd name="T0" fmla="*/ 116 w 130"/>
                  <a:gd name="T1" fmla="*/ 0 h 19"/>
                  <a:gd name="T2" fmla="*/ 14 w 130"/>
                  <a:gd name="T3" fmla="*/ 0 h 19"/>
                  <a:gd name="T4" fmla="*/ 0 w 130"/>
                  <a:gd name="T5" fmla="*/ 9 h 19"/>
                  <a:gd name="T6" fmla="*/ 14 w 130"/>
                  <a:gd name="T7" fmla="*/ 19 h 19"/>
                  <a:gd name="T8" fmla="*/ 116 w 130"/>
                  <a:gd name="T9" fmla="*/ 19 h 19"/>
                  <a:gd name="T10" fmla="*/ 130 w 130"/>
                  <a:gd name="T11" fmla="*/ 9 h 19"/>
                  <a:gd name="T12" fmla="*/ 116 w 130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9">
                    <a:moveTo>
                      <a:pt x="116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4"/>
                      <a:pt x="0" y="9"/>
                    </a:cubicBezTo>
                    <a:cubicBezTo>
                      <a:pt x="0" y="14"/>
                      <a:pt x="6" y="19"/>
                      <a:pt x="14" y="19"/>
                    </a:cubicBezTo>
                    <a:cubicBezTo>
                      <a:pt x="116" y="19"/>
                      <a:pt x="116" y="19"/>
                      <a:pt x="116" y="19"/>
                    </a:cubicBezTo>
                    <a:cubicBezTo>
                      <a:pt x="124" y="19"/>
                      <a:pt x="130" y="14"/>
                      <a:pt x="130" y="9"/>
                    </a:cubicBezTo>
                    <a:cubicBezTo>
                      <a:pt x="130" y="4"/>
                      <a:pt x="124" y="0"/>
                      <a:pt x="1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1693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-768615" y="4478694"/>
            <a:ext cx="8605135" cy="1403770"/>
          </a:xfrm>
          <a:prstGeom prst="parallelogram">
            <a:avLst>
              <a:gd name="adj" fmla="val 52377"/>
            </a:avLst>
          </a:prstGeom>
          <a:solidFill>
            <a:schemeClr val="bg1">
              <a:alpha val="90000"/>
            </a:schemeClr>
          </a:solidFill>
          <a:ln w="762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635" y="4893353"/>
            <a:ext cx="7351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Our Goals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509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818" t="4996" r="2722" b="4835"/>
          <a:stretch/>
        </p:blipFill>
        <p:spPr>
          <a:xfrm>
            <a:off x="0" y="793080"/>
            <a:ext cx="9218704" cy="606492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0" y="793080"/>
            <a:ext cx="9218704" cy="606492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14807" y="1173663"/>
            <a:ext cx="8182806" cy="5393972"/>
          </a:xfrm>
          <a:prstGeom prst="rect">
            <a:avLst/>
          </a:prstGeom>
          <a:noFill/>
        </p:spPr>
      </p:sp>
      <p:sp>
        <p:nvSpPr>
          <p:cNvPr id="4" name="Freeform 3"/>
          <p:cNvSpPr/>
          <p:nvPr/>
        </p:nvSpPr>
        <p:spPr>
          <a:xfrm>
            <a:off x="3408632" y="3938125"/>
            <a:ext cx="2595155" cy="2371679"/>
          </a:xfrm>
          <a:custGeom>
            <a:avLst/>
            <a:gdLst>
              <a:gd name="connsiteX0" fmla="*/ 0 w 2595155"/>
              <a:gd name="connsiteY0" fmla="*/ 1185840 h 2371679"/>
              <a:gd name="connsiteX1" fmla="*/ 1297578 w 2595155"/>
              <a:gd name="connsiteY1" fmla="*/ 0 h 2371679"/>
              <a:gd name="connsiteX2" fmla="*/ 2595156 w 2595155"/>
              <a:gd name="connsiteY2" fmla="*/ 1185840 h 2371679"/>
              <a:gd name="connsiteX3" fmla="*/ 1297578 w 2595155"/>
              <a:gd name="connsiteY3" fmla="*/ 2371680 h 2371679"/>
              <a:gd name="connsiteX4" fmla="*/ 0 w 2595155"/>
              <a:gd name="connsiteY4" fmla="*/ 1185840 h 237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5155" h="2371679">
                <a:moveTo>
                  <a:pt x="0" y="1185840"/>
                </a:moveTo>
                <a:cubicBezTo>
                  <a:pt x="0" y="530919"/>
                  <a:pt x="580945" y="0"/>
                  <a:pt x="1297578" y="0"/>
                </a:cubicBezTo>
                <a:cubicBezTo>
                  <a:pt x="2014211" y="0"/>
                  <a:pt x="2595156" y="530919"/>
                  <a:pt x="2595156" y="1185840"/>
                </a:cubicBezTo>
                <a:cubicBezTo>
                  <a:pt x="2595156" y="1840761"/>
                  <a:pt x="2014211" y="2371680"/>
                  <a:pt x="1297578" y="2371680"/>
                </a:cubicBezTo>
                <a:cubicBezTo>
                  <a:pt x="580945" y="2371680"/>
                  <a:pt x="0" y="1840761"/>
                  <a:pt x="0" y="1185840"/>
                </a:cubicBezTo>
                <a:close/>
              </a:path>
            </a:pathLst>
          </a:custGeom>
          <a:solidFill>
            <a:srgbClr val="800000"/>
          </a:solidFill>
          <a:ln w="57150" cmpd="sng"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7197" tIns="364469" rIns="397197" bIns="364469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b="1" kern="1200" dirty="0" smtClean="0">
                <a:latin typeface="Times New Roman"/>
                <a:cs typeface="Times New Roman"/>
              </a:rPr>
              <a:t>Increase Profitability at Point of Sale</a:t>
            </a:r>
            <a:endParaRPr lang="en-US" sz="2700" b="1" kern="1200" dirty="0">
              <a:latin typeface="Times New Roman"/>
              <a:cs typeface="Times New Roman"/>
            </a:endParaRPr>
          </a:p>
        </p:txBody>
      </p:sp>
      <p:sp>
        <p:nvSpPr>
          <p:cNvPr id="5" name="Left Arrow 4"/>
          <p:cNvSpPr/>
          <p:nvPr/>
        </p:nvSpPr>
        <p:spPr>
          <a:xfrm rot="11700000">
            <a:off x="1635700" y="4221720"/>
            <a:ext cx="1756526" cy="629666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tx2">
              <a:lumMod val="2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616181" y="3469687"/>
            <a:ext cx="2098889" cy="1679111"/>
          </a:xfrm>
          <a:custGeom>
            <a:avLst/>
            <a:gdLst>
              <a:gd name="connsiteX0" fmla="*/ 0 w 2098889"/>
              <a:gd name="connsiteY0" fmla="*/ 167911 h 1679111"/>
              <a:gd name="connsiteX1" fmla="*/ 167911 w 2098889"/>
              <a:gd name="connsiteY1" fmla="*/ 0 h 1679111"/>
              <a:gd name="connsiteX2" fmla="*/ 1930978 w 2098889"/>
              <a:gd name="connsiteY2" fmla="*/ 0 h 1679111"/>
              <a:gd name="connsiteX3" fmla="*/ 2098889 w 2098889"/>
              <a:gd name="connsiteY3" fmla="*/ 167911 h 1679111"/>
              <a:gd name="connsiteX4" fmla="*/ 2098889 w 2098889"/>
              <a:gd name="connsiteY4" fmla="*/ 1511200 h 1679111"/>
              <a:gd name="connsiteX5" fmla="*/ 1930978 w 2098889"/>
              <a:gd name="connsiteY5" fmla="*/ 1679111 h 1679111"/>
              <a:gd name="connsiteX6" fmla="*/ 167911 w 2098889"/>
              <a:gd name="connsiteY6" fmla="*/ 1679111 h 1679111"/>
              <a:gd name="connsiteX7" fmla="*/ 0 w 2098889"/>
              <a:gd name="connsiteY7" fmla="*/ 1511200 h 1679111"/>
              <a:gd name="connsiteX8" fmla="*/ 0 w 2098889"/>
              <a:gd name="connsiteY8" fmla="*/ 167911 h 16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889" h="1679111">
                <a:moveTo>
                  <a:pt x="0" y="167911"/>
                </a:moveTo>
                <a:cubicBezTo>
                  <a:pt x="0" y="75176"/>
                  <a:pt x="75176" y="0"/>
                  <a:pt x="167911" y="0"/>
                </a:cubicBezTo>
                <a:lnTo>
                  <a:pt x="1930978" y="0"/>
                </a:lnTo>
                <a:cubicBezTo>
                  <a:pt x="2023713" y="0"/>
                  <a:pt x="2098889" y="75176"/>
                  <a:pt x="2098889" y="167911"/>
                </a:cubicBezTo>
                <a:lnTo>
                  <a:pt x="2098889" y="1511200"/>
                </a:lnTo>
                <a:cubicBezTo>
                  <a:pt x="2098889" y="1603935"/>
                  <a:pt x="2023713" y="1679111"/>
                  <a:pt x="1930978" y="1679111"/>
                </a:cubicBezTo>
                <a:lnTo>
                  <a:pt x="167911" y="1679111"/>
                </a:lnTo>
                <a:cubicBezTo>
                  <a:pt x="75176" y="1679111"/>
                  <a:pt x="0" y="1603935"/>
                  <a:pt x="0" y="1511200"/>
                </a:cubicBezTo>
                <a:lnTo>
                  <a:pt x="0" y="16791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 cmpd="sng"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709" tIns="98709" rIns="98709" bIns="98709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kern="1200" dirty="0" smtClean="0">
                <a:latin typeface="Times New Roman"/>
                <a:cs typeface="Times New Roman"/>
              </a:rPr>
              <a:t>Decrease Wait Time</a:t>
            </a:r>
            <a:endParaRPr lang="en-US" sz="2600" kern="1200" dirty="0">
              <a:latin typeface="Times New Roman"/>
              <a:cs typeface="Times New Roman"/>
            </a:endParaRPr>
          </a:p>
        </p:txBody>
      </p:sp>
      <p:sp>
        <p:nvSpPr>
          <p:cNvPr id="7" name="Left Arrow 6"/>
          <p:cNvSpPr/>
          <p:nvPr/>
        </p:nvSpPr>
        <p:spPr>
          <a:xfrm rot="14700000">
            <a:off x="2845482" y="2788762"/>
            <a:ext cx="1837227" cy="629666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tx2">
              <a:lumMod val="2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326428" y="1431493"/>
            <a:ext cx="2098889" cy="1679111"/>
          </a:xfrm>
          <a:custGeom>
            <a:avLst/>
            <a:gdLst>
              <a:gd name="connsiteX0" fmla="*/ 0 w 2098889"/>
              <a:gd name="connsiteY0" fmla="*/ 167911 h 1679111"/>
              <a:gd name="connsiteX1" fmla="*/ 167911 w 2098889"/>
              <a:gd name="connsiteY1" fmla="*/ 0 h 1679111"/>
              <a:gd name="connsiteX2" fmla="*/ 1930978 w 2098889"/>
              <a:gd name="connsiteY2" fmla="*/ 0 h 1679111"/>
              <a:gd name="connsiteX3" fmla="*/ 2098889 w 2098889"/>
              <a:gd name="connsiteY3" fmla="*/ 167911 h 1679111"/>
              <a:gd name="connsiteX4" fmla="*/ 2098889 w 2098889"/>
              <a:gd name="connsiteY4" fmla="*/ 1511200 h 1679111"/>
              <a:gd name="connsiteX5" fmla="*/ 1930978 w 2098889"/>
              <a:gd name="connsiteY5" fmla="*/ 1679111 h 1679111"/>
              <a:gd name="connsiteX6" fmla="*/ 167911 w 2098889"/>
              <a:gd name="connsiteY6" fmla="*/ 1679111 h 1679111"/>
              <a:gd name="connsiteX7" fmla="*/ 0 w 2098889"/>
              <a:gd name="connsiteY7" fmla="*/ 1511200 h 1679111"/>
              <a:gd name="connsiteX8" fmla="*/ 0 w 2098889"/>
              <a:gd name="connsiteY8" fmla="*/ 167911 h 16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889" h="1679111">
                <a:moveTo>
                  <a:pt x="0" y="167911"/>
                </a:moveTo>
                <a:cubicBezTo>
                  <a:pt x="0" y="75176"/>
                  <a:pt x="75176" y="0"/>
                  <a:pt x="167911" y="0"/>
                </a:cubicBezTo>
                <a:lnTo>
                  <a:pt x="1930978" y="0"/>
                </a:lnTo>
                <a:cubicBezTo>
                  <a:pt x="2023713" y="0"/>
                  <a:pt x="2098889" y="75176"/>
                  <a:pt x="2098889" y="167911"/>
                </a:cubicBezTo>
                <a:lnTo>
                  <a:pt x="2098889" y="1511200"/>
                </a:lnTo>
                <a:cubicBezTo>
                  <a:pt x="2098889" y="1603935"/>
                  <a:pt x="2023713" y="1679111"/>
                  <a:pt x="1930978" y="1679111"/>
                </a:cubicBezTo>
                <a:lnTo>
                  <a:pt x="167911" y="1679111"/>
                </a:lnTo>
                <a:cubicBezTo>
                  <a:pt x="75176" y="1679111"/>
                  <a:pt x="0" y="1603935"/>
                  <a:pt x="0" y="1511200"/>
                </a:cubicBezTo>
                <a:lnTo>
                  <a:pt x="0" y="16791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 cmpd="sng"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709" tIns="98709" rIns="98709" bIns="98709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kern="1200" dirty="0" smtClean="0">
                <a:latin typeface="Times New Roman"/>
                <a:cs typeface="Times New Roman"/>
              </a:rPr>
              <a:t>Emphasize Brand Uniqueness</a:t>
            </a:r>
            <a:endParaRPr lang="en-US" sz="2600" kern="1200" dirty="0">
              <a:latin typeface="Times New Roman"/>
              <a:cs typeface="Times New Roman"/>
            </a:endParaRPr>
          </a:p>
        </p:txBody>
      </p:sp>
      <p:sp>
        <p:nvSpPr>
          <p:cNvPr id="12" name="Left Arrow 11"/>
          <p:cNvSpPr/>
          <p:nvPr/>
        </p:nvSpPr>
        <p:spPr>
          <a:xfrm rot="17700000">
            <a:off x="4729709" y="2788762"/>
            <a:ext cx="1837227" cy="629666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tx2">
              <a:lumMod val="2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>
            <a:off x="4987101" y="1431493"/>
            <a:ext cx="2098889" cy="1679111"/>
          </a:xfrm>
          <a:custGeom>
            <a:avLst/>
            <a:gdLst>
              <a:gd name="connsiteX0" fmla="*/ 0 w 2098889"/>
              <a:gd name="connsiteY0" fmla="*/ 167911 h 1679111"/>
              <a:gd name="connsiteX1" fmla="*/ 167911 w 2098889"/>
              <a:gd name="connsiteY1" fmla="*/ 0 h 1679111"/>
              <a:gd name="connsiteX2" fmla="*/ 1930978 w 2098889"/>
              <a:gd name="connsiteY2" fmla="*/ 0 h 1679111"/>
              <a:gd name="connsiteX3" fmla="*/ 2098889 w 2098889"/>
              <a:gd name="connsiteY3" fmla="*/ 167911 h 1679111"/>
              <a:gd name="connsiteX4" fmla="*/ 2098889 w 2098889"/>
              <a:gd name="connsiteY4" fmla="*/ 1511200 h 1679111"/>
              <a:gd name="connsiteX5" fmla="*/ 1930978 w 2098889"/>
              <a:gd name="connsiteY5" fmla="*/ 1679111 h 1679111"/>
              <a:gd name="connsiteX6" fmla="*/ 167911 w 2098889"/>
              <a:gd name="connsiteY6" fmla="*/ 1679111 h 1679111"/>
              <a:gd name="connsiteX7" fmla="*/ 0 w 2098889"/>
              <a:gd name="connsiteY7" fmla="*/ 1511200 h 1679111"/>
              <a:gd name="connsiteX8" fmla="*/ 0 w 2098889"/>
              <a:gd name="connsiteY8" fmla="*/ 167911 h 16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889" h="1679111">
                <a:moveTo>
                  <a:pt x="0" y="167911"/>
                </a:moveTo>
                <a:cubicBezTo>
                  <a:pt x="0" y="75176"/>
                  <a:pt x="75176" y="0"/>
                  <a:pt x="167911" y="0"/>
                </a:cubicBezTo>
                <a:lnTo>
                  <a:pt x="1930978" y="0"/>
                </a:lnTo>
                <a:cubicBezTo>
                  <a:pt x="2023713" y="0"/>
                  <a:pt x="2098889" y="75176"/>
                  <a:pt x="2098889" y="167911"/>
                </a:cubicBezTo>
                <a:lnTo>
                  <a:pt x="2098889" y="1511200"/>
                </a:lnTo>
                <a:cubicBezTo>
                  <a:pt x="2098889" y="1603935"/>
                  <a:pt x="2023713" y="1679111"/>
                  <a:pt x="1930978" y="1679111"/>
                </a:cubicBezTo>
                <a:lnTo>
                  <a:pt x="167911" y="1679111"/>
                </a:lnTo>
                <a:cubicBezTo>
                  <a:pt x="75176" y="1679111"/>
                  <a:pt x="0" y="1603935"/>
                  <a:pt x="0" y="1511200"/>
                </a:cubicBezTo>
                <a:lnTo>
                  <a:pt x="0" y="16791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 cmpd="sng">
            <a:solidFill>
              <a:srgbClr val="000000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709" tIns="98709" rIns="98709" bIns="98709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kern="1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Increase Knowledge of Products</a:t>
            </a:r>
            <a:endParaRPr lang="en-US" sz="2600" kern="1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6" name="Left Arrow 15"/>
          <p:cNvSpPr/>
          <p:nvPr/>
        </p:nvSpPr>
        <p:spPr>
          <a:xfrm rot="20700000">
            <a:off x="6020193" y="4221720"/>
            <a:ext cx="1756526" cy="629666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tx2">
              <a:lumMod val="2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 16"/>
          <p:cNvSpPr/>
          <p:nvPr/>
        </p:nvSpPr>
        <p:spPr>
          <a:xfrm>
            <a:off x="6697348" y="3469687"/>
            <a:ext cx="2098889" cy="1679111"/>
          </a:xfrm>
          <a:custGeom>
            <a:avLst/>
            <a:gdLst>
              <a:gd name="connsiteX0" fmla="*/ 0 w 2098889"/>
              <a:gd name="connsiteY0" fmla="*/ 167911 h 1679111"/>
              <a:gd name="connsiteX1" fmla="*/ 167911 w 2098889"/>
              <a:gd name="connsiteY1" fmla="*/ 0 h 1679111"/>
              <a:gd name="connsiteX2" fmla="*/ 1930978 w 2098889"/>
              <a:gd name="connsiteY2" fmla="*/ 0 h 1679111"/>
              <a:gd name="connsiteX3" fmla="*/ 2098889 w 2098889"/>
              <a:gd name="connsiteY3" fmla="*/ 167911 h 1679111"/>
              <a:gd name="connsiteX4" fmla="*/ 2098889 w 2098889"/>
              <a:gd name="connsiteY4" fmla="*/ 1511200 h 1679111"/>
              <a:gd name="connsiteX5" fmla="*/ 1930978 w 2098889"/>
              <a:gd name="connsiteY5" fmla="*/ 1679111 h 1679111"/>
              <a:gd name="connsiteX6" fmla="*/ 167911 w 2098889"/>
              <a:gd name="connsiteY6" fmla="*/ 1679111 h 1679111"/>
              <a:gd name="connsiteX7" fmla="*/ 0 w 2098889"/>
              <a:gd name="connsiteY7" fmla="*/ 1511200 h 1679111"/>
              <a:gd name="connsiteX8" fmla="*/ 0 w 2098889"/>
              <a:gd name="connsiteY8" fmla="*/ 167911 h 16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8889" h="1679111">
                <a:moveTo>
                  <a:pt x="0" y="167911"/>
                </a:moveTo>
                <a:cubicBezTo>
                  <a:pt x="0" y="75176"/>
                  <a:pt x="75176" y="0"/>
                  <a:pt x="167911" y="0"/>
                </a:cubicBezTo>
                <a:lnTo>
                  <a:pt x="1930978" y="0"/>
                </a:lnTo>
                <a:cubicBezTo>
                  <a:pt x="2023713" y="0"/>
                  <a:pt x="2098889" y="75176"/>
                  <a:pt x="2098889" y="167911"/>
                </a:cubicBezTo>
                <a:lnTo>
                  <a:pt x="2098889" y="1511200"/>
                </a:lnTo>
                <a:cubicBezTo>
                  <a:pt x="2098889" y="1603935"/>
                  <a:pt x="2023713" y="1679111"/>
                  <a:pt x="1930978" y="1679111"/>
                </a:cubicBezTo>
                <a:lnTo>
                  <a:pt x="167911" y="1679111"/>
                </a:lnTo>
                <a:cubicBezTo>
                  <a:pt x="75176" y="1679111"/>
                  <a:pt x="0" y="1603935"/>
                  <a:pt x="0" y="1511200"/>
                </a:cubicBezTo>
                <a:lnTo>
                  <a:pt x="0" y="16791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57150" cmpd="sng"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709" tIns="98709" rIns="98709" bIns="98709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kern="1200" dirty="0" smtClean="0">
                <a:solidFill>
                  <a:schemeClr val="bg1"/>
                </a:solidFill>
                <a:latin typeface="Times New Roman"/>
                <a:cs typeface="Times New Roman"/>
              </a:rPr>
              <a:t>Increase Branding using Signage</a:t>
            </a:r>
            <a:endParaRPr lang="en-US" sz="2600" kern="1200" dirty="0">
              <a:latin typeface="Times New Roman"/>
              <a:cs typeface="Times New Roman"/>
            </a:endParaRPr>
          </a:p>
        </p:txBody>
      </p:sp>
      <p:sp>
        <p:nvSpPr>
          <p:cNvPr id="13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76760" y="149300"/>
            <a:ext cx="8866986" cy="7635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Increase profits by increasing spending per visitor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0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-768615" y="4478694"/>
            <a:ext cx="8605135" cy="1403770"/>
          </a:xfrm>
          <a:prstGeom prst="parallelogram">
            <a:avLst>
              <a:gd name="adj" fmla="val 52377"/>
            </a:avLst>
          </a:prstGeom>
          <a:solidFill>
            <a:schemeClr val="bg1">
              <a:alpha val="90000"/>
            </a:schemeClr>
          </a:solidFill>
          <a:ln w="762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635" y="4885647"/>
            <a:ext cx="7351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Analysis of Checkout Processes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9608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01883"/>
            <a:ext cx="9143999" cy="6008847"/>
          </a:xfrm>
          <a:prstGeom prst="rect">
            <a:avLst/>
          </a:prstGeom>
        </p:spPr>
      </p:pic>
      <p:graphicFrame>
        <p:nvGraphicFramePr>
          <p:cNvPr id="4" name="Chart 1"/>
          <p:cNvGraphicFramePr/>
          <p:nvPr>
            <p:extLst>
              <p:ext uri="{D42A27DB-BD31-4B8C-83A1-F6EECF244321}">
                <p14:modId xmlns:p14="http://schemas.microsoft.com/office/powerpoint/2010/main" val="2212080724"/>
              </p:ext>
            </p:extLst>
          </p:nvPr>
        </p:nvGraphicFramePr>
        <p:xfrm>
          <a:off x="477041" y="1397000"/>
          <a:ext cx="8196599" cy="4970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0729" y="138382"/>
            <a:ext cx="9144000" cy="763501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Checkout time is optimized with two staff members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08128" y="2105654"/>
            <a:ext cx="2372678" cy="1169809"/>
            <a:chOff x="3208128" y="2105654"/>
            <a:chExt cx="2372678" cy="1169809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3876488" y="2139078"/>
              <a:ext cx="0" cy="1136385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76742" y="2173926"/>
              <a:ext cx="16040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Times New Roman"/>
                  <a:cs typeface="Times New Roman"/>
                </a:rPr>
                <a:t>36% Decrease</a:t>
              </a:r>
              <a:endParaRPr lang="en-US" sz="2400" b="1" dirty="0">
                <a:latin typeface="Times New Roman"/>
                <a:cs typeface="Times New Roman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208128" y="2105654"/>
              <a:ext cx="68506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909906" y="3275463"/>
              <a:ext cx="685069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286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alphaModFix amt="2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6355" r="31978"/>
          <a:stretch/>
        </p:blipFill>
        <p:spPr>
          <a:xfrm>
            <a:off x="1" y="1"/>
            <a:ext cx="9144000" cy="6858000"/>
          </a:xfrm>
          <a:prstGeom prst="rect">
            <a:avLst/>
          </a:prstGeom>
        </p:spPr>
      </p:pic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Tour guides spend little time checking out visitors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Chart 1"/>
          <p:cNvGraphicFramePr/>
          <p:nvPr>
            <p:extLst>
              <p:ext uri="{D42A27DB-BD31-4B8C-83A1-F6EECF244321}">
                <p14:modId xmlns:p14="http://schemas.microsoft.com/office/powerpoint/2010/main" val="125674666"/>
              </p:ext>
            </p:extLst>
          </p:nvPr>
        </p:nvGraphicFramePr>
        <p:xfrm>
          <a:off x="281111" y="956600"/>
          <a:ext cx="8541241" cy="5805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380299" y="6320845"/>
            <a:ext cx="2138752" cy="461665"/>
          </a:xfrm>
          <a:prstGeom prst="rect">
            <a:avLst/>
          </a:prstGeom>
          <a:noFill/>
          <a:ln w="28575" cmpd="sng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latin typeface="Times New Roman"/>
                <a:cs typeface="Times New Roman"/>
              </a:rPr>
              <a:t> (4%)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92265" y="1136793"/>
            <a:ext cx="22535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>
                <a:latin typeface="Times New Roman"/>
                <a:cs typeface="Times New Roman"/>
              </a:rPr>
              <a:t>Tour Guide Time Use</a:t>
            </a:r>
            <a:endParaRPr lang="en-US" sz="2800" b="1" u="sng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42875" y="4550858"/>
            <a:ext cx="1262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dirty="0" smtClean="0">
                <a:latin typeface="Times New Roman"/>
                <a:cs typeface="Times New Roman"/>
              </a:rPr>
              <a:t>Guiding</a:t>
            </a:r>
            <a:endParaRPr lang="en-US" sz="2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093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Parallelogram 4"/>
          <p:cNvSpPr/>
          <p:nvPr/>
        </p:nvSpPr>
        <p:spPr>
          <a:xfrm>
            <a:off x="-835451" y="4478694"/>
            <a:ext cx="8605135" cy="1403770"/>
          </a:xfrm>
          <a:prstGeom prst="parallelogram">
            <a:avLst>
              <a:gd name="adj" fmla="val 52377"/>
            </a:avLst>
          </a:prstGeom>
          <a:solidFill>
            <a:schemeClr val="bg1">
              <a:alpha val="90000"/>
            </a:schemeClr>
          </a:solidFill>
          <a:ln w="762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635" y="4867550"/>
            <a:ext cx="7351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Make Tour </a:t>
            </a:r>
            <a:r>
              <a:rPr lang="en-US" sz="2800" b="1" dirty="0"/>
              <a:t>U</a:t>
            </a:r>
            <a:r>
              <a:rPr lang="en-US" sz="2800" b="1" dirty="0" smtClean="0"/>
              <a:t>nique to Bodega </a:t>
            </a:r>
            <a:r>
              <a:rPr lang="en-US" sz="2800" b="1" dirty="0" err="1" smtClean="0"/>
              <a:t>Vistalba</a:t>
            </a:r>
            <a:endParaRPr lang="en-US" sz="2800" b="1" dirty="0" smtClean="0"/>
          </a:p>
          <a:p>
            <a:endParaRPr lang="en-US" sz="200" dirty="0" smtClean="0"/>
          </a:p>
        </p:txBody>
      </p:sp>
    </p:spTree>
    <p:extLst>
      <p:ext uri="{BB962C8B-B14F-4D97-AF65-F5344CB8AC3E}">
        <p14:creationId xmlns:p14="http://schemas.microsoft.com/office/powerpoint/2010/main" val="3711927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5"/>
          <p:cNvSpPr/>
          <p:nvPr/>
        </p:nvSpPr>
        <p:spPr>
          <a:xfrm>
            <a:off x="0" y="1"/>
            <a:ext cx="9144000" cy="879376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30729" y="138382"/>
            <a:ext cx="9144000" cy="763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Make tours personal, unique, and customizable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ndes.jpg"/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79377"/>
            <a:ext cx="9144001" cy="60140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4799" y="1096443"/>
            <a:ext cx="2439917" cy="2620996"/>
            <a:chOff x="504799" y="1096443"/>
            <a:chExt cx="2439917" cy="2620996"/>
          </a:xfrm>
        </p:grpSpPr>
        <p:sp>
          <p:nvSpPr>
            <p:cNvPr id="4" name="Freeform 3"/>
            <p:cNvSpPr/>
            <p:nvPr/>
          </p:nvSpPr>
          <p:spPr>
            <a:xfrm>
              <a:off x="504799" y="1096443"/>
              <a:ext cx="2439917" cy="1219958"/>
            </a:xfrm>
            <a:custGeom>
              <a:avLst/>
              <a:gdLst>
                <a:gd name="connsiteX0" fmla="*/ 0 w 2439917"/>
                <a:gd name="connsiteY0" fmla="*/ 121996 h 1219958"/>
                <a:gd name="connsiteX1" fmla="*/ 121996 w 2439917"/>
                <a:gd name="connsiteY1" fmla="*/ 0 h 1219958"/>
                <a:gd name="connsiteX2" fmla="*/ 2317921 w 2439917"/>
                <a:gd name="connsiteY2" fmla="*/ 0 h 1219958"/>
                <a:gd name="connsiteX3" fmla="*/ 2439917 w 2439917"/>
                <a:gd name="connsiteY3" fmla="*/ 121996 h 1219958"/>
                <a:gd name="connsiteX4" fmla="*/ 2439917 w 2439917"/>
                <a:gd name="connsiteY4" fmla="*/ 1097962 h 1219958"/>
                <a:gd name="connsiteX5" fmla="*/ 2317921 w 2439917"/>
                <a:gd name="connsiteY5" fmla="*/ 1219958 h 1219958"/>
                <a:gd name="connsiteX6" fmla="*/ 121996 w 2439917"/>
                <a:gd name="connsiteY6" fmla="*/ 1219958 h 1219958"/>
                <a:gd name="connsiteX7" fmla="*/ 0 w 2439917"/>
                <a:gd name="connsiteY7" fmla="*/ 1097962 h 1219958"/>
                <a:gd name="connsiteX8" fmla="*/ 0 w 2439917"/>
                <a:gd name="connsiteY8" fmla="*/ 121996 h 12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7" h="1219958">
                  <a:moveTo>
                    <a:pt x="0" y="121996"/>
                  </a:moveTo>
                  <a:cubicBezTo>
                    <a:pt x="0" y="54619"/>
                    <a:pt x="54619" y="0"/>
                    <a:pt x="121996" y="0"/>
                  </a:cubicBezTo>
                  <a:lnTo>
                    <a:pt x="2317921" y="0"/>
                  </a:lnTo>
                  <a:cubicBezTo>
                    <a:pt x="2385298" y="0"/>
                    <a:pt x="2439917" y="54619"/>
                    <a:pt x="2439917" y="121996"/>
                  </a:cubicBezTo>
                  <a:lnTo>
                    <a:pt x="2439917" y="1097962"/>
                  </a:lnTo>
                  <a:cubicBezTo>
                    <a:pt x="2439917" y="1165339"/>
                    <a:pt x="2385298" y="1219958"/>
                    <a:pt x="2317921" y="1219958"/>
                  </a:cubicBezTo>
                  <a:lnTo>
                    <a:pt x="121996" y="1219958"/>
                  </a:lnTo>
                  <a:cubicBezTo>
                    <a:pt x="54619" y="1219958"/>
                    <a:pt x="0" y="1165339"/>
                    <a:pt x="0" y="1097962"/>
                  </a:cubicBezTo>
                  <a:lnTo>
                    <a:pt x="0" y="121996"/>
                  </a:lnTo>
                  <a:close/>
                </a:path>
              </a:pathLst>
            </a:custGeom>
            <a:ln>
              <a:solidFill>
                <a:srgbClr val="800000"/>
              </a:solidFill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216" tIns="82721" rIns="106216" bIns="82721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>
                  <a:latin typeface="Times New Roman"/>
                  <a:cs typeface="Times New Roman"/>
                </a:rPr>
                <a:t>Personal Greeting</a:t>
              </a:r>
              <a:endParaRPr lang="en-US" sz="3700" kern="1200" dirty="0">
                <a:latin typeface="Times New Roman"/>
                <a:cs typeface="Times New Roman"/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748791" y="2316402"/>
              <a:ext cx="149147" cy="79105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791057"/>
                  </a:lnTo>
                  <a:lnTo>
                    <a:pt x="149147" y="791057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 5"/>
            <p:cNvSpPr/>
            <p:nvPr/>
          </p:nvSpPr>
          <p:spPr>
            <a:xfrm>
              <a:off x="897938" y="2497481"/>
              <a:ext cx="1951934" cy="1219958"/>
            </a:xfrm>
            <a:custGeom>
              <a:avLst/>
              <a:gdLst>
                <a:gd name="connsiteX0" fmla="*/ 0 w 1951934"/>
                <a:gd name="connsiteY0" fmla="*/ 121996 h 1219958"/>
                <a:gd name="connsiteX1" fmla="*/ 121996 w 1951934"/>
                <a:gd name="connsiteY1" fmla="*/ 0 h 1219958"/>
                <a:gd name="connsiteX2" fmla="*/ 1829938 w 1951934"/>
                <a:gd name="connsiteY2" fmla="*/ 0 h 1219958"/>
                <a:gd name="connsiteX3" fmla="*/ 1951934 w 1951934"/>
                <a:gd name="connsiteY3" fmla="*/ 121996 h 1219958"/>
                <a:gd name="connsiteX4" fmla="*/ 1951934 w 1951934"/>
                <a:gd name="connsiteY4" fmla="*/ 1097962 h 1219958"/>
                <a:gd name="connsiteX5" fmla="*/ 1829938 w 1951934"/>
                <a:gd name="connsiteY5" fmla="*/ 1219958 h 1219958"/>
                <a:gd name="connsiteX6" fmla="*/ 121996 w 1951934"/>
                <a:gd name="connsiteY6" fmla="*/ 1219958 h 1219958"/>
                <a:gd name="connsiteX7" fmla="*/ 0 w 1951934"/>
                <a:gd name="connsiteY7" fmla="*/ 1097962 h 1219958"/>
                <a:gd name="connsiteX8" fmla="*/ 0 w 1951934"/>
                <a:gd name="connsiteY8" fmla="*/ 121996 h 12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1934" h="1219958">
                  <a:moveTo>
                    <a:pt x="0" y="121996"/>
                  </a:moveTo>
                  <a:cubicBezTo>
                    <a:pt x="0" y="54619"/>
                    <a:pt x="54619" y="0"/>
                    <a:pt x="121996" y="0"/>
                  </a:cubicBezTo>
                  <a:lnTo>
                    <a:pt x="1829938" y="0"/>
                  </a:lnTo>
                  <a:cubicBezTo>
                    <a:pt x="1897315" y="0"/>
                    <a:pt x="1951934" y="54619"/>
                    <a:pt x="1951934" y="121996"/>
                  </a:cubicBezTo>
                  <a:lnTo>
                    <a:pt x="1951934" y="1097962"/>
                  </a:lnTo>
                  <a:cubicBezTo>
                    <a:pt x="1951934" y="1165339"/>
                    <a:pt x="1897315" y="1219958"/>
                    <a:pt x="1829938" y="1219958"/>
                  </a:cubicBezTo>
                  <a:lnTo>
                    <a:pt x="121996" y="1219958"/>
                  </a:lnTo>
                  <a:cubicBezTo>
                    <a:pt x="54619" y="1219958"/>
                    <a:pt x="0" y="1165339"/>
                    <a:pt x="0" y="1097962"/>
                  </a:cubicBezTo>
                  <a:lnTo>
                    <a:pt x="0" y="121996"/>
                  </a:lnTo>
                  <a:close/>
                </a:path>
              </a:pathLst>
            </a:custGeom>
            <a:ln>
              <a:solidFill>
                <a:srgbClr val="80000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356" tIns="67481" rIns="83356" bIns="67481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 smtClean="0">
                  <a:latin typeface="Times New Roman"/>
                  <a:cs typeface="Times New Roman"/>
                </a:rPr>
                <a:t>Visitors are comfortable and informed</a:t>
              </a:r>
              <a:endParaRPr lang="en-US" sz="2500" kern="12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88660" y="2660406"/>
            <a:ext cx="2439917" cy="2620910"/>
            <a:chOff x="3388660" y="2660406"/>
            <a:chExt cx="2439917" cy="2620910"/>
          </a:xfrm>
        </p:grpSpPr>
        <p:sp>
          <p:nvSpPr>
            <p:cNvPr id="8" name="Freeform 7"/>
            <p:cNvSpPr/>
            <p:nvPr/>
          </p:nvSpPr>
          <p:spPr>
            <a:xfrm>
              <a:off x="3388660" y="2660406"/>
              <a:ext cx="2439917" cy="1219958"/>
            </a:xfrm>
            <a:custGeom>
              <a:avLst/>
              <a:gdLst>
                <a:gd name="connsiteX0" fmla="*/ 0 w 2439917"/>
                <a:gd name="connsiteY0" fmla="*/ 121996 h 1219958"/>
                <a:gd name="connsiteX1" fmla="*/ 121996 w 2439917"/>
                <a:gd name="connsiteY1" fmla="*/ 0 h 1219958"/>
                <a:gd name="connsiteX2" fmla="*/ 2317921 w 2439917"/>
                <a:gd name="connsiteY2" fmla="*/ 0 h 1219958"/>
                <a:gd name="connsiteX3" fmla="*/ 2439917 w 2439917"/>
                <a:gd name="connsiteY3" fmla="*/ 121996 h 1219958"/>
                <a:gd name="connsiteX4" fmla="*/ 2439917 w 2439917"/>
                <a:gd name="connsiteY4" fmla="*/ 1097962 h 1219958"/>
                <a:gd name="connsiteX5" fmla="*/ 2317921 w 2439917"/>
                <a:gd name="connsiteY5" fmla="*/ 1219958 h 1219958"/>
                <a:gd name="connsiteX6" fmla="*/ 121996 w 2439917"/>
                <a:gd name="connsiteY6" fmla="*/ 1219958 h 1219958"/>
                <a:gd name="connsiteX7" fmla="*/ 0 w 2439917"/>
                <a:gd name="connsiteY7" fmla="*/ 1097962 h 1219958"/>
                <a:gd name="connsiteX8" fmla="*/ 0 w 2439917"/>
                <a:gd name="connsiteY8" fmla="*/ 121996 h 12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7" h="1219958">
                  <a:moveTo>
                    <a:pt x="0" y="121996"/>
                  </a:moveTo>
                  <a:cubicBezTo>
                    <a:pt x="0" y="54619"/>
                    <a:pt x="54619" y="0"/>
                    <a:pt x="121996" y="0"/>
                  </a:cubicBezTo>
                  <a:lnTo>
                    <a:pt x="2317921" y="0"/>
                  </a:lnTo>
                  <a:cubicBezTo>
                    <a:pt x="2385298" y="0"/>
                    <a:pt x="2439917" y="54619"/>
                    <a:pt x="2439917" y="121996"/>
                  </a:cubicBezTo>
                  <a:lnTo>
                    <a:pt x="2439917" y="1097962"/>
                  </a:lnTo>
                  <a:cubicBezTo>
                    <a:pt x="2439917" y="1165339"/>
                    <a:pt x="2385298" y="1219958"/>
                    <a:pt x="2317921" y="1219958"/>
                  </a:cubicBezTo>
                  <a:lnTo>
                    <a:pt x="121996" y="1219958"/>
                  </a:lnTo>
                  <a:cubicBezTo>
                    <a:pt x="54619" y="1219958"/>
                    <a:pt x="0" y="1165339"/>
                    <a:pt x="0" y="1097962"/>
                  </a:cubicBezTo>
                  <a:lnTo>
                    <a:pt x="0" y="121996"/>
                  </a:lnTo>
                  <a:close/>
                </a:path>
              </a:pathLst>
            </a:custGeom>
            <a:ln>
              <a:solidFill>
                <a:srgbClr val="800000"/>
              </a:solidFill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216" tIns="82721" rIns="106216" bIns="82721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>
                  <a:latin typeface="Times New Roman"/>
                  <a:cs typeface="Times New Roman"/>
                </a:rPr>
                <a:t>Unique Tour</a:t>
              </a:r>
              <a:endParaRPr lang="en-US" sz="3700" kern="1200" dirty="0">
                <a:latin typeface="Times New Roman"/>
                <a:cs typeface="Times New Roman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632652" y="3880365"/>
              <a:ext cx="165860" cy="79097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790972"/>
                  </a:lnTo>
                  <a:lnTo>
                    <a:pt x="165860" y="790972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3798512" y="4061358"/>
              <a:ext cx="1951934" cy="1219958"/>
            </a:xfrm>
            <a:custGeom>
              <a:avLst/>
              <a:gdLst>
                <a:gd name="connsiteX0" fmla="*/ 0 w 1951934"/>
                <a:gd name="connsiteY0" fmla="*/ 121996 h 1219958"/>
                <a:gd name="connsiteX1" fmla="*/ 121996 w 1951934"/>
                <a:gd name="connsiteY1" fmla="*/ 0 h 1219958"/>
                <a:gd name="connsiteX2" fmla="*/ 1829938 w 1951934"/>
                <a:gd name="connsiteY2" fmla="*/ 0 h 1219958"/>
                <a:gd name="connsiteX3" fmla="*/ 1951934 w 1951934"/>
                <a:gd name="connsiteY3" fmla="*/ 121996 h 1219958"/>
                <a:gd name="connsiteX4" fmla="*/ 1951934 w 1951934"/>
                <a:gd name="connsiteY4" fmla="*/ 1097962 h 1219958"/>
                <a:gd name="connsiteX5" fmla="*/ 1829938 w 1951934"/>
                <a:gd name="connsiteY5" fmla="*/ 1219958 h 1219958"/>
                <a:gd name="connsiteX6" fmla="*/ 121996 w 1951934"/>
                <a:gd name="connsiteY6" fmla="*/ 1219958 h 1219958"/>
                <a:gd name="connsiteX7" fmla="*/ 0 w 1951934"/>
                <a:gd name="connsiteY7" fmla="*/ 1097962 h 1219958"/>
                <a:gd name="connsiteX8" fmla="*/ 0 w 1951934"/>
                <a:gd name="connsiteY8" fmla="*/ 121996 h 12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1934" h="1219958">
                  <a:moveTo>
                    <a:pt x="0" y="121996"/>
                  </a:moveTo>
                  <a:cubicBezTo>
                    <a:pt x="0" y="54619"/>
                    <a:pt x="54619" y="0"/>
                    <a:pt x="121996" y="0"/>
                  </a:cubicBezTo>
                  <a:lnTo>
                    <a:pt x="1829938" y="0"/>
                  </a:lnTo>
                  <a:cubicBezTo>
                    <a:pt x="1897315" y="0"/>
                    <a:pt x="1951934" y="54619"/>
                    <a:pt x="1951934" y="121996"/>
                  </a:cubicBezTo>
                  <a:lnTo>
                    <a:pt x="1951934" y="1097962"/>
                  </a:lnTo>
                  <a:cubicBezTo>
                    <a:pt x="1951934" y="1165339"/>
                    <a:pt x="1897315" y="1219958"/>
                    <a:pt x="1829938" y="1219958"/>
                  </a:cubicBezTo>
                  <a:lnTo>
                    <a:pt x="121996" y="1219958"/>
                  </a:lnTo>
                  <a:cubicBezTo>
                    <a:pt x="54619" y="1219958"/>
                    <a:pt x="0" y="1165339"/>
                    <a:pt x="0" y="1097962"/>
                  </a:cubicBezTo>
                  <a:lnTo>
                    <a:pt x="0" y="121996"/>
                  </a:lnTo>
                  <a:close/>
                </a:path>
              </a:pathLst>
            </a:custGeom>
            <a:ln>
              <a:solidFill>
                <a:srgbClr val="80000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356" tIns="67481" rIns="83356" bIns="67481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 smtClean="0">
                  <a:latin typeface="Times New Roman"/>
                  <a:cs typeface="Times New Roman"/>
                </a:rPr>
                <a:t>Brand stories; highlight scenery</a:t>
              </a:r>
              <a:endParaRPr lang="en-US" sz="2500" kern="12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47451" y="4055063"/>
            <a:ext cx="2439917" cy="2576845"/>
            <a:chOff x="6347451" y="4055063"/>
            <a:chExt cx="2439917" cy="2576845"/>
          </a:xfrm>
        </p:grpSpPr>
        <p:sp>
          <p:nvSpPr>
            <p:cNvPr id="13" name="Freeform 12"/>
            <p:cNvSpPr/>
            <p:nvPr/>
          </p:nvSpPr>
          <p:spPr>
            <a:xfrm>
              <a:off x="6347451" y="4055063"/>
              <a:ext cx="2439917" cy="1219958"/>
            </a:xfrm>
            <a:custGeom>
              <a:avLst/>
              <a:gdLst>
                <a:gd name="connsiteX0" fmla="*/ 0 w 2439917"/>
                <a:gd name="connsiteY0" fmla="*/ 121996 h 1219958"/>
                <a:gd name="connsiteX1" fmla="*/ 121996 w 2439917"/>
                <a:gd name="connsiteY1" fmla="*/ 0 h 1219958"/>
                <a:gd name="connsiteX2" fmla="*/ 2317921 w 2439917"/>
                <a:gd name="connsiteY2" fmla="*/ 0 h 1219958"/>
                <a:gd name="connsiteX3" fmla="*/ 2439917 w 2439917"/>
                <a:gd name="connsiteY3" fmla="*/ 121996 h 1219958"/>
                <a:gd name="connsiteX4" fmla="*/ 2439917 w 2439917"/>
                <a:gd name="connsiteY4" fmla="*/ 1097962 h 1219958"/>
                <a:gd name="connsiteX5" fmla="*/ 2317921 w 2439917"/>
                <a:gd name="connsiteY5" fmla="*/ 1219958 h 1219958"/>
                <a:gd name="connsiteX6" fmla="*/ 121996 w 2439917"/>
                <a:gd name="connsiteY6" fmla="*/ 1219958 h 1219958"/>
                <a:gd name="connsiteX7" fmla="*/ 0 w 2439917"/>
                <a:gd name="connsiteY7" fmla="*/ 1097962 h 1219958"/>
                <a:gd name="connsiteX8" fmla="*/ 0 w 2439917"/>
                <a:gd name="connsiteY8" fmla="*/ 121996 h 12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7" h="1219958">
                  <a:moveTo>
                    <a:pt x="0" y="121996"/>
                  </a:moveTo>
                  <a:cubicBezTo>
                    <a:pt x="0" y="54619"/>
                    <a:pt x="54619" y="0"/>
                    <a:pt x="121996" y="0"/>
                  </a:cubicBezTo>
                  <a:lnTo>
                    <a:pt x="2317921" y="0"/>
                  </a:lnTo>
                  <a:cubicBezTo>
                    <a:pt x="2385298" y="0"/>
                    <a:pt x="2439917" y="54619"/>
                    <a:pt x="2439917" y="121996"/>
                  </a:cubicBezTo>
                  <a:lnTo>
                    <a:pt x="2439917" y="1097962"/>
                  </a:lnTo>
                  <a:cubicBezTo>
                    <a:pt x="2439917" y="1165339"/>
                    <a:pt x="2385298" y="1219958"/>
                    <a:pt x="2317921" y="1219958"/>
                  </a:cubicBezTo>
                  <a:lnTo>
                    <a:pt x="121996" y="1219958"/>
                  </a:lnTo>
                  <a:cubicBezTo>
                    <a:pt x="54619" y="1219958"/>
                    <a:pt x="0" y="1165339"/>
                    <a:pt x="0" y="1097962"/>
                  </a:cubicBezTo>
                  <a:lnTo>
                    <a:pt x="0" y="121996"/>
                  </a:lnTo>
                  <a:close/>
                </a:path>
              </a:pathLst>
            </a:custGeom>
            <a:ln>
              <a:solidFill>
                <a:srgbClr val="800000"/>
              </a:solidFill>
            </a:ln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216" tIns="82721" rIns="106216" bIns="82721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700" kern="1200" dirty="0" smtClean="0">
                  <a:latin typeface="Times New Roman"/>
                  <a:cs typeface="Times New Roman"/>
                </a:rPr>
                <a:t>Flexible Schedule</a:t>
              </a:r>
              <a:endParaRPr lang="en-US" sz="3700" kern="1200" dirty="0">
                <a:latin typeface="Times New Roman"/>
                <a:cs typeface="Times New Roman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591443" y="5275022"/>
              <a:ext cx="167705" cy="74690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746907"/>
                  </a:lnTo>
                  <a:lnTo>
                    <a:pt x="167705" y="746907"/>
                  </a:lnTo>
                </a:path>
              </a:pathLst>
            </a:custGeom>
            <a:noFill/>
          </p:spPr>
          <p:style>
            <a:ln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6759148" y="5411950"/>
              <a:ext cx="1951934" cy="1219958"/>
            </a:xfrm>
            <a:custGeom>
              <a:avLst/>
              <a:gdLst>
                <a:gd name="connsiteX0" fmla="*/ 0 w 1951934"/>
                <a:gd name="connsiteY0" fmla="*/ 121996 h 1219958"/>
                <a:gd name="connsiteX1" fmla="*/ 121996 w 1951934"/>
                <a:gd name="connsiteY1" fmla="*/ 0 h 1219958"/>
                <a:gd name="connsiteX2" fmla="*/ 1829938 w 1951934"/>
                <a:gd name="connsiteY2" fmla="*/ 0 h 1219958"/>
                <a:gd name="connsiteX3" fmla="*/ 1951934 w 1951934"/>
                <a:gd name="connsiteY3" fmla="*/ 121996 h 1219958"/>
                <a:gd name="connsiteX4" fmla="*/ 1951934 w 1951934"/>
                <a:gd name="connsiteY4" fmla="*/ 1097962 h 1219958"/>
                <a:gd name="connsiteX5" fmla="*/ 1829938 w 1951934"/>
                <a:gd name="connsiteY5" fmla="*/ 1219958 h 1219958"/>
                <a:gd name="connsiteX6" fmla="*/ 121996 w 1951934"/>
                <a:gd name="connsiteY6" fmla="*/ 1219958 h 1219958"/>
                <a:gd name="connsiteX7" fmla="*/ 0 w 1951934"/>
                <a:gd name="connsiteY7" fmla="*/ 1097962 h 1219958"/>
                <a:gd name="connsiteX8" fmla="*/ 0 w 1951934"/>
                <a:gd name="connsiteY8" fmla="*/ 121996 h 12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1934" h="1219958">
                  <a:moveTo>
                    <a:pt x="0" y="121996"/>
                  </a:moveTo>
                  <a:cubicBezTo>
                    <a:pt x="0" y="54619"/>
                    <a:pt x="54619" y="0"/>
                    <a:pt x="121996" y="0"/>
                  </a:cubicBezTo>
                  <a:lnTo>
                    <a:pt x="1829938" y="0"/>
                  </a:lnTo>
                  <a:cubicBezTo>
                    <a:pt x="1897315" y="0"/>
                    <a:pt x="1951934" y="54619"/>
                    <a:pt x="1951934" y="121996"/>
                  </a:cubicBezTo>
                  <a:lnTo>
                    <a:pt x="1951934" y="1097962"/>
                  </a:lnTo>
                  <a:cubicBezTo>
                    <a:pt x="1951934" y="1165339"/>
                    <a:pt x="1897315" y="1219958"/>
                    <a:pt x="1829938" y="1219958"/>
                  </a:cubicBezTo>
                  <a:lnTo>
                    <a:pt x="121996" y="1219958"/>
                  </a:lnTo>
                  <a:cubicBezTo>
                    <a:pt x="54619" y="1219958"/>
                    <a:pt x="0" y="1165339"/>
                    <a:pt x="0" y="1097962"/>
                  </a:cubicBezTo>
                  <a:lnTo>
                    <a:pt x="0" y="121996"/>
                  </a:lnTo>
                  <a:close/>
                </a:path>
              </a:pathLst>
            </a:custGeom>
            <a:ln>
              <a:solidFill>
                <a:srgbClr val="80000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3356" tIns="67481" rIns="83356" bIns="67481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dirty="0" smtClean="0">
                  <a:latin typeface="Times New Roman"/>
                  <a:cs typeface="Times New Roman"/>
                </a:rPr>
                <a:t>Adapt to time restraints</a:t>
              </a:r>
              <a:endParaRPr lang="en-US" sz="2500" kern="1200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3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623</Words>
  <Application>Microsoft Macintosh PowerPoint</Application>
  <PresentationFormat>On-screen Show (4:3)</PresentationFormat>
  <Paragraphs>122</Paragraphs>
  <Slides>19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simple-light-2</vt:lpstr>
      <vt:lpstr>PowerPoint Presentation</vt:lpstr>
      <vt:lpstr>PowerPoint Presentation</vt:lpstr>
      <vt:lpstr>PowerPoint Presentation</vt:lpstr>
      <vt:lpstr>Increase profits by increasing spending per visitor</vt:lpstr>
      <vt:lpstr>PowerPoint Presentation</vt:lpstr>
      <vt:lpstr>Checkout time is optimized with two staff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Eric MacBlane</cp:lastModifiedBy>
  <cp:revision>114</cp:revision>
  <dcterms:modified xsi:type="dcterms:W3CDTF">2016-01-08T00:12:25Z</dcterms:modified>
</cp:coreProperties>
</file>